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Belleza" panose="020B0604020202020204" charset="0"/>
      <p:regular r:id="rId17"/>
    </p:embeddedFont>
    <p:embeddedFont>
      <p:font typeface="Calibri" panose="020F0502020204030204" pitchFamily="34" charset="0"/>
      <p:regular r:id="rId18"/>
      <p:bold r:id="rId19"/>
      <p:italic r:id="rId20"/>
      <p:boldItalic r:id="rId21"/>
    </p:embeddedFont>
    <p:embeddedFont>
      <p:font typeface="IBM Plex Sans Hebrew Text" panose="020B0604020202020204" charset="-79"/>
      <p:regular r:id="rId22"/>
    </p:embeddedFont>
    <p:embeddedFont>
      <p:font typeface="IBM Plex Sans Hebrew Text Bold" panose="020B0604020202020204" charset="-79"/>
      <p:regular r:id="rId23"/>
    </p:embeddedFont>
    <p:embeddedFont>
      <p:font typeface="Moontime"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27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8E6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036405">
            <a:off x="-657646" y="2788158"/>
            <a:ext cx="21049840" cy="24951319"/>
          </a:xfrm>
          <a:prstGeom prst="rect">
            <a:avLst/>
          </a:prstGeom>
        </p:spPr>
      </p:pic>
      <p:pic>
        <p:nvPicPr>
          <p:cNvPr id="3" name="Picture 3"/>
          <p:cNvPicPr>
            <a:picLocks noChangeAspect="1"/>
          </p:cNvPicPr>
          <p:nvPr/>
        </p:nvPicPr>
        <p:blipFill>
          <a:blip r:embed="rId3"/>
          <a:srcRect/>
          <a:stretch>
            <a:fillRect/>
          </a:stretch>
        </p:blipFill>
        <p:spPr>
          <a:xfrm rot="-10073860">
            <a:off x="-10968728" y="-14559003"/>
            <a:ext cx="31044605" cy="21053887"/>
          </a:xfrm>
          <a:prstGeom prst="rect">
            <a:avLst/>
          </a:prstGeom>
        </p:spPr>
      </p:pic>
      <p:sp>
        <p:nvSpPr>
          <p:cNvPr id="4" name="TextBox 4"/>
          <p:cNvSpPr txBox="1"/>
          <p:nvPr/>
        </p:nvSpPr>
        <p:spPr>
          <a:xfrm>
            <a:off x="0" y="3644494"/>
            <a:ext cx="18288000" cy="1311560"/>
          </a:xfrm>
          <a:prstGeom prst="rect">
            <a:avLst/>
          </a:prstGeom>
        </p:spPr>
        <p:txBody>
          <a:bodyPr lIns="0" tIns="0" rIns="0" bIns="0" rtlCol="0" anchor="t">
            <a:spAutoFit/>
          </a:bodyPr>
          <a:lstStyle/>
          <a:p>
            <a:pPr algn="ctr">
              <a:lnSpc>
                <a:spcPts val="10077"/>
              </a:lnSpc>
            </a:pPr>
            <a:r>
              <a:rPr lang="en-US" sz="8918">
                <a:solidFill>
                  <a:srgbClr val="FFFFFF"/>
                </a:solidFill>
                <a:latin typeface="Belleza Bold"/>
              </a:rPr>
              <a:t>An analysis of 2-way communications</a:t>
            </a:r>
          </a:p>
        </p:txBody>
      </p:sp>
      <p:sp>
        <p:nvSpPr>
          <p:cNvPr id="5" name="TextBox 5"/>
          <p:cNvSpPr txBox="1"/>
          <p:nvPr/>
        </p:nvSpPr>
        <p:spPr>
          <a:xfrm>
            <a:off x="1693235" y="4700106"/>
            <a:ext cx="14901530" cy="2905454"/>
          </a:xfrm>
          <a:prstGeom prst="rect">
            <a:avLst/>
          </a:prstGeom>
        </p:spPr>
        <p:txBody>
          <a:bodyPr lIns="0" tIns="0" rIns="0" bIns="0" rtlCol="0" anchor="t">
            <a:spAutoFit/>
          </a:bodyPr>
          <a:lstStyle/>
          <a:p>
            <a:pPr algn="ctr">
              <a:lnSpc>
                <a:spcPts val="22602"/>
              </a:lnSpc>
            </a:pPr>
            <a:r>
              <a:rPr lang="en-US" sz="20002">
                <a:solidFill>
                  <a:srgbClr val="000000"/>
                </a:solidFill>
                <a:latin typeface="Moontime"/>
              </a:rPr>
              <a:t>in social media</a:t>
            </a:r>
          </a:p>
        </p:txBody>
      </p:sp>
      <p:sp>
        <p:nvSpPr>
          <p:cNvPr id="6" name="TextBox 6"/>
          <p:cNvSpPr txBox="1"/>
          <p:nvPr/>
        </p:nvSpPr>
        <p:spPr>
          <a:xfrm>
            <a:off x="1693235" y="9358351"/>
            <a:ext cx="14901530" cy="402839"/>
          </a:xfrm>
          <a:prstGeom prst="rect">
            <a:avLst/>
          </a:prstGeom>
        </p:spPr>
        <p:txBody>
          <a:bodyPr lIns="0" tIns="0" rIns="0" bIns="0" rtlCol="0" anchor="t">
            <a:spAutoFit/>
          </a:bodyPr>
          <a:lstStyle/>
          <a:p>
            <a:pPr algn="ctr">
              <a:lnSpc>
                <a:spcPts val="3265"/>
              </a:lnSpc>
              <a:spcBef>
                <a:spcPct val="0"/>
              </a:spcBef>
            </a:pPr>
            <a:r>
              <a:rPr lang="en-US" sz="2332" spc="508">
                <a:solidFill>
                  <a:srgbClr val="000000"/>
                </a:solidFill>
                <a:latin typeface="IBM Plex Sans Hebrew Text Bold"/>
              </a:rPr>
              <a:t>SOCIAL MEDIA LAB - SAVANAH SALAZAAR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961456">
            <a:off x="-12755584" y="-8987600"/>
            <a:ext cx="21049840" cy="24951319"/>
          </a:xfrm>
          <a:prstGeom prst="rect">
            <a:avLst/>
          </a:prstGeom>
        </p:spPr>
      </p:pic>
      <p:sp>
        <p:nvSpPr>
          <p:cNvPr id="3" name="TextBox 3"/>
          <p:cNvSpPr txBox="1"/>
          <p:nvPr/>
        </p:nvSpPr>
        <p:spPr>
          <a:xfrm>
            <a:off x="6372570" y="2830385"/>
            <a:ext cx="11627595" cy="7659363"/>
          </a:xfrm>
          <a:prstGeom prst="rect">
            <a:avLst/>
          </a:prstGeom>
        </p:spPr>
        <p:txBody>
          <a:bodyPr lIns="0" tIns="0" rIns="0" bIns="0" rtlCol="0" anchor="t">
            <a:spAutoFit/>
          </a:bodyPr>
          <a:lstStyle/>
          <a:p>
            <a:pPr marL="429295" lvl="1" indent="-214648">
              <a:lnSpc>
                <a:spcPts val="3640"/>
              </a:lnSpc>
              <a:buFont typeface="Arial"/>
              <a:buChar char="•"/>
            </a:pPr>
            <a:r>
              <a:rPr lang="en-US" sz="2600">
                <a:solidFill>
                  <a:srgbClr val="341919"/>
                </a:solidFill>
                <a:latin typeface="IBM Plex Sans Hebrew Text"/>
              </a:rPr>
              <a:t>Identify 2-way symmetrical communication, measure interactive communications with stakeholders and the nature of meaningful relationships online.</a:t>
            </a:r>
          </a:p>
          <a:p>
            <a:pPr marL="429295" lvl="1" indent="-214648">
              <a:lnSpc>
                <a:spcPts val="3640"/>
              </a:lnSpc>
              <a:buFont typeface="Arial"/>
              <a:buChar char="•"/>
            </a:pPr>
            <a:r>
              <a:rPr lang="en-US" sz="2600">
                <a:solidFill>
                  <a:srgbClr val="341919"/>
                </a:solidFill>
                <a:latin typeface="IBM Plex Sans Hebrew Text"/>
              </a:rPr>
              <a:t>Use visual mapping and Grunig's Excellence Theory translated to social media</a:t>
            </a:r>
          </a:p>
          <a:p>
            <a:pPr marL="429295" lvl="1" indent="-214648">
              <a:lnSpc>
                <a:spcPts val="3640"/>
              </a:lnSpc>
              <a:buFont typeface="Arial"/>
              <a:buChar char="•"/>
            </a:pPr>
            <a:r>
              <a:rPr lang="en-US" sz="2600">
                <a:solidFill>
                  <a:srgbClr val="341919"/>
                </a:solidFill>
                <a:latin typeface="IBM Plex Sans Hebrew Text"/>
              </a:rPr>
              <a:t>Visual mapping of two-way communication in social media will allow PR practitioners to better integrate and measure the impact of two-way communication.</a:t>
            </a:r>
          </a:p>
          <a:p>
            <a:pPr marL="429295" lvl="1" indent="-214648">
              <a:lnSpc>
                <a:spcPts val="3640"/>
              </a:lnSpc>
              <a:buFont typeface="Arial"/>
              <a:buChar char="•"/>
            </a:pPr>
            <a:r>
              <a:rPr lang="en-US" sz="2600">
                <a:solidFill>
                  <a:srgbClr val="341919"/>
                </a:solidFill>
                <a:latin typeface="IBM Plex Sans Hebrew Text"/>
              </a:rPr>
              <a:t>Excellence Theory states that the key to excellent PR is that it has to be a management function, has to be involved in strategic communications and has to be part of the dominant coalition, based on managerial decision making and not technical. As well, they need to have a two-way symmetrical model of public relations.</a:t>
            </a:r>
          </a:p>
          <a:p>
            <a:pPr>
              <a:lnSpc>
                <a:spcPts val="3640"/>
              </a:lnSpc>
            </a:pPr>
            <a:endParaRPr lang="en-US" sz="2600">
              <a:solidFill>
                <a:srgbClr val="341919"/>
              </a:solidFill>
              <a:latin typeface="IBM Plex Sans Hebrew Text"/>
            </a:endParaRPr>
          </a:p>
          <a:p>
            <a:pPr>
              <a:lnSpc>
                <a:spcPts val="5880"/>
              </a:lnSpc>
            </a:pPr>
            <a:r>
              <a:rPr lang="en-US" sz="4200">
                <a:solidFill>
                  <a:srgbClr val="D88E69"/>
                </a:solidFill>
                <a:latin typeface="Belleza"/>
              </a:rPr>
              <a:t>What would Excellent social media look like?</a:t>
            </a:r>
          </a:p>
          <a:p>
            <a:pPr>
              <a:lnSpc>
                <a:spcPts val="3640"/>
              </a:lnSpc>
            </a:pPr>
            <a:endParaRPr lang="en-US" sz="4200">
              <a:solidFill>
                <a:srgbClr val="D88E69"/>
              </a:solidFill>
              <a:latin typeface="Belleza"/>
            </a:endParaRPr>
          </a:p>
          <a:p>
            <a:pPr>
              <a:lnSpc>
                <a:spcPts val="3640"/>
              </a:lnSpc>
            </a:pPr>
            <a:endParaRPr lang="en-US" sz="4200">
              <a:solidFill>
                <a:srgbClr val="D88E69"/>
              </a:solidFill>
              <a:latin typeface="Belleza"/>
            </a:endParaRPr>
          </a:p>
        </p:txBody>
      </p:sp>
      <p:sp>
        <p:nvSpPr>
          <p:cNvPr id="4" name="TextBox 4"/>
          <p:cNvSpPr txBox="1"/>
          <p:nvPr/>
        </p:nvSpPr>
        <p:spPr>
          <a:xfrm>
            <a:off x="5314706" y="588721"/>
            <a:ext cx="12236240" cy="860291"/>
          </a:xfrm>
          <a:prstGeom prst="rect">
            <a:avLst/>
          </a:prstGeom>
        </p:spPr>
        <p:txBody>
          <a:bodyPr lIns="0" tIns="0" rIns="0" bIns="0" rtlCol="0" anchor="t">
            <a:spAutoFit/>
          </a:bodyPr>
          <a:lstStyle/>
          <a:p>
            <a:pPr>
              <a:lnSpc>
                <a:spcPts val="6400"/>
              </a:lnSpc>
            </a:pPr>
            <a:r>
              <a:rPr lang="en-US" sz="6400">
                <a:solidFill>
                  <a:srgbClr val="FF9367"/>
                </a:solidFill>
                <a:latin typeface="Belleza Bold Italics"/>
              </a:rPr>
              <a:t>Proposal to the communications and </a:t>
            </a:r>
          </a:p>
        </p:txBody>
      </p:sp>
      <p:sp>
        <p:nvSpPr>
          <p:cNvPr id="5" name="TextBox 5"/>
          <p:cNvSpPr txBox="1"/>
          <p:nvPr/>
        </p:nvSpPr>
        <p:spPr>
          <a:xfrm>
            <a:off x="5539316" y="1047441"/>
            <a:ext cx="11337801" cy="1830569"/>
          </a:xfrm>
          <a:prstGeom prst="rect">
            <a:avLst/>
          </a:prstGeom>
        </p:spPr>
        <p:txBody>
          <a:bodyPr lIns="0" tIns="0" rIns="0" bIns="0" rtlCol="0" anchor="t">
            <a:spAutoFit/>
          </a:bodyPr>
          <a:lstStyle/>
          <a:p>
            <a:pPr>
              <a:lnSpc>
                <a:spcPts val="14238"/>
              </a:lnSpc>
            </a:pPr>
            <a:r>
              <a:rPr lang="en-US" sz="12600">
                <a:solidFill>
                  <a:srgbClr val="000000"/>
                </a:solidFill>
                <a:latin typeface="Moontime"/>
              </a:rPr>
              <a:t>public relations foundation</a:t>
            </a:r>
          </a:p>
        </p:txBody>
      </p:sp>
      <p:pic>
        <p:nvPicPr>
          <p:cNvPr id="6" name="Picture 6"/>
          <p:cNvPicPr>
            <a:picLocks noChangeAspect="1"/>
          </p:cNvPicPr>
          <p:nvPr/>
        </p:nvPicPr>
        <p:blipFill>
          <a:blip r:embed="rId3"/>
          <a:srcRect/>
          <a:stretch>
            <a:fillRect/>
          </a:stretch>
        </p:blipFill>
        <p:spPr>
          <a:xfrm rot="3842147">
            <a:off x="1028700" y="2798160"/>
            <a:ext cx="5272730" cy="51001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0C7"/>
        </a:solidFill>
        <a:effectLst/>
      </p:bgPr>
    </p:bg>
    <p:spTree>
      <p:nvGrpSpPr>
        <p:cNvPr id="1" name=""/>
        <p:cNvGrpSpPr/>
        <p:nvPr/>
      </p:nvGrpSpPr>
      <p:grpSpPr>
        <a:xfrm>
          <a:off x="0" y="0"/>
          <a:ext cx="0" cy="0"/>
          <a:chOff x="0" y="0"/>
          <a:chExt cx="0" cy="0"/>
        </a:xfrm>
      </p:grpSpPr>
      <p:sp>
        <p:nvSpPr>
          <p:cNvPr id="2" name="TextBox 2"/>
          <p:cNvSpPr txBox="1"/>
          <p:nvPr/>
        </p:nvSpPr>
        <p:spPr>
          <a:xfrm>
            <a:off x="315862" y="466688"/>
            <a:ext cx="15603704" cy="1552592"/>
          </a:xfrm>
          <a:prstGeom prst="rect">
            <a:avLst/>
          </a:prstGeom>
        </p:spPr>
        <p:txBody>
          <a:bodyPr lIns="0" tIns="0" rIns="0" bIns="0" rtlCol="0" anchor="t">
            <a:spAutoFit/>
          </a:bodyPr>
          <a:lstStyle/>
          <a:p>
            <a:pPr algn="ctr">
              <a:lnSpc>
                <a:spcPts val="12006"/>
              </a:lnSpc>
            </a:pPr>
            <a:r>
              <a:rPr lang="en-US" sz="10625">
                <a:solidFill>
                  <a:srgbClr val="000000"/>
                </a:solidFill>
                <a:latin typeface="Moontime"/>
              </a:rPr>
              <a:t>How do we measure excellent social media?</a:t>
            </a:r>
          </a:p>
        </p:txBody>
      </p:sp>
      <p:pic>
        <p:nvPicPr>
          <p:cNvPr id="3" name="Picture 3"/>
          <p:cNvPicPr>
            <a:picLocks noChangeAspect="1"/>
          </p:cNvPicPr>
          <p:nvPr/>
        </p:nvPicPr>
        <p:blipFill>
          <a:blip r:embed="rId2"/>
          <a:srcRect/>
          <a:stretch>
            <a:fillRect/>
          </a:stretch>
        </p:blipFill>
        <p:spPr>
          <a:xfrm rot="-10342102">
            <a:off x="-7284768" y="6528608"/>
            <a:ext cx="31044605" cy="21053887"/>
          </a:xfrm>
          <a:prstGeom prst="rect">
            <a:avLst/>
          </a:prstGeom>
        </p:spPr>
      </p:pic>
      <p:sp>
        <p:nvSpPr>
          <p:cNvPr id="4" name="TextBox 4"/>
          <p:cNvSpPr txBox="1"/>
          <p:nvPr/>
        </p:nvSpPr>
        <p:spPr>
          <a:xfrm>
            <a:off x="6963017" y="2200893"/>
            <a:ext cx="10823298" cy="5997853"/>
          </a:xfrm>
          <a:prstGeom prst="rect">
            <a:avLst/>
          </a:prstGeom>
        </p:spPr>
        <p:txBody>
          <a:bodyPr lIns="0" tIns="0" rIns="0" bIns="0" rtlCol="0" anchor="t">
            <a:spAutoFit/>
          </a:bodyPr>
          <a:lstStyle/>
          <a:p>
            <a:pPr>
              <a:lnSpc>
                <a:spcPts val="3954"/>
              </a:lnSpc>
            </a:pPr>
            <a:r>
              <a:rPr lang="en-US" sz="3323">
                <a:solidFill>
                  <a:srgbClr val="000000"/>
                </a:solidFill>
                <a:latin typeface="Belleza Italics"/>
              </a:rPr>
              <a:t>They decided to create a visual mapping toolkit:</a:t>
            </a:r>
          </a:p>
          <a:p>
            <a:pPr marL="548684" lvl="1" indent="-274342">
              <a:lnSpc>
                <a:spcPts val="3954"/>
              </a:lnSpc>
              <a:buFont typeface="Arial"/>
              <a:buChar char="•"/>
            </a:pPr>
            <a:r>
              <a:rPr lang="en-US" sz="3323">
                <a:solidFill>
                  <a:srgbClr val="000000"/>
                </a:solidFill>
                <a:latin typeface="Belleza Italics"/>
              </a:rPr>
              <a:t> Qualitative (interviews) and Quantitative (network analyzers) approaches</a:t>
            </a:r>
          </a:p>
          <a:p>
            <a:pPr marL="548684" lvl="1" indent="-274342">
              <a:lnSpc>
                <a:spcPts val="3954"/>
              </a:lnSpc>
              <a:buFont typeface="Arial"/>
              <a:buChar char="•"/>
            </a:pPr>
            <a:r>
              <a:rPr lang="en-US" sz="3323">
                <a:solidFill>
                  <a:srgbClr val="000000"/>
                </a:solidFill>
                <a:latin typeface="Belleza Italics"/>
              </a:rPr>
              <a:t>Triangulation of data (in excel spreadsheet)</a:t>
            </a:r>
          </a:p>
          <a:p>
            <a:pPr marL="548684" lvl="1" indent="-274342">
              <a:lnSpc>
                <a:spcPts val="3954"/>
              </a:lnSpc>
              <a:buFont typeface="Arial"/>
              <a:buChar char="•"/>
            </a:pPr>
            <a:r>
              <a:rPr lang="en-US" sz="3323">
                <a:solidFill>
                  <a:srgbClr val="000000"/>
                </a:solidFill>
                <a:latin typeface="Belleza Italics"/>
              </a:rPr>
              <a:t> Visualizations (visual maps)</a:t>
            </a:r>
          </a:p>
          <a:p>
            <a:pPr marL="548684" lvl="1" indent="-274342">
              <a:lnSpc>
                <a:spcPts val="3954"/>
              </a:lnSpc>
              <a:buFont typeface="Arial"/>
              <a:buChar char="•"/>
            </a:pPr>
            <a:r>
              <a:rPr lang="en-US" sz="3323">
                <a:solidFill>
                  <a:srgbClr val="000000"/>
                </a:solidFill>
                <a:latin typeface="Belleza Italics"/>
              </a:rPr>
              <a:t> Network analysis</a:t>
            </a:r>
          </a:p>
          <a:p>
            <a:pPr marL="548684" lvl="1" indent="-274342">
              <a:lnSpc>
                <a:spcPts val="3954"/>
              </a:lnSpc>
              <a:buFont typeface="Arial"/>
              <a:buChar char="•"/>
            </a:pPr>
            <a:r>
              <a:rPr lang="en-US" sz="3323">
                <a:solidFill>
                  <a:srgbClr val="000000"/>
                </a:solidFill>
                <a:latin typeface="Belleza Italics"/>
              </a:rPr>
              <a:t>Textual analysis of key terms (from the networks)</a:t>
            </a:r>
          </a:p>
          <a:p>
            <a:pPr marL="548684" lvl="1" indent="-274342">
              <a:lnSpc>
                <a:spcPts val="3954"/>
              </a:lnSpc>
              <a:buFont typeface="Arial"/>
              <a:buChar char="•"/>
            </a:pPr>
            <a:r>
              <a:rPr lang="en-US" sz="3323">
                <a:solidFill>
                  <a:srgbClr val="000000"/>
                </a:solidFill>
                <a:latin typeface="Belleza Italics"/>
              </a:rPr>
              <a:t>Coding of emergent themes</a:t>
            </a:r>
          </a:p>
          <a:p>
            <a:pPr>
              <a:lnSpc>
                <a:spcPts val="3954"/>
              </a:lnSpc>
            </a:pPr>
            <a:endParaRPr lang="en-US" sz="3323">
              <a:solidFill>
                <a:srgbClr val="000000"/>
              </a:solidFill>
              <a:latin typeface="Belleza Italics"/>
            </a:endParaRPr>
          </a:p>
          <a:p>
            <a:pPr>
              <a:lnSpc>
                <a:spcPts val="3954"/>
              </a:lnSpc>
            </a:pPr>
            <a:endParaRPr lang="en-US" sz="3323">
              <a:solidFill>
                <a:srgbClr val="000000"/>
              </a:solidFill>
              <a:latin typeface="Belleza Italics"/>
            </a:endParaRPr>
          </a:p>
          <a:p>
            <a:pPr>
              <a:lnSpc>
                <a:spcPts val="3954"/>
              </a:lnSpc>
            </a:pPr>
            <a:r>
              <a:rPr lang="en-US" sz="3323">
                <a:solidFill>
                  <a:srgbClr val="000000"/>
                </a:solidFill>
                <a:latin typeface="Belleza Italics"/>
              </a:rPr>
              <a:t>This project attempted to measure the degree to which their online communication is in fact two-way in nature.</a:t>
            </a:r>
          </a:p>
        </p:txBody>
      </p:sp>
      <p:pic>
        <p:nvPicPr>
          <p:cNvPr id="5" name="Picture 5"/>
          <p:cNvPicPr>
            <a:picLocks noChangeAspect="1"/>
          </p:cNvPicPr>
          <p:nvPr/>
        </p:nvPicPr>
        <p:blipFill>
          <a:blip r:embed="rId3"/>
          <a:srcRect/>
          <a:stretch>
            <a:fillRect/>
          </a:stretch>
        </p:blipFill>
        <p:spPr>
          <a:xfrm>
            <a:off x="315862" y="2210418"/>
            <a:ext cx="6465008" cy="56389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0C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0000"/>
          <a:stretch>
            <a:fillRect/>
          </a:stretch>
        </p:blipFill>
        <p:spPr>
          <a:xfrm>
            <a:off x="1028700" y="1792186"/>
            <a:ext cx="8115300" cy="5943264"/>
          </a:xfrm>
          <a:prstGeom prst="rect">
            <a:avLst/>
          </a:prstGeom>
        </p:spPr>
      </p:pic>
      <p:sp>
        <p:nvSpPr>
          <p:cNvPr id="3" name="TextBox 3"/>
          <p:cNvSpPr txBox="1"/>
          <p:nvPr/>
        </p:nvSpPr>
        <p:spPr>
          <a:xfrm>
            <a:off x="700522" y="286146"/>
            <a:ext cx="14735670" cy="1551782"/>
          </a:xfrm>
          <a:prstGeom prst="rect">
            <a:avLst/>
          </a:prstGeom>
        </p:spPr>
        <p:txBody>
          <a:bodyPr lIns="0" tIns="0" rIns="0" bIns="0" rtlCol="0" anchor="t">
            <a:spAutoFit/>
          </a:bodyPr>
          <a:lstStyle/>
          <a:p>
            <a:pPr>
              <a:lnSpc>
                <a:spcPts val="12006"/>
              </a:lnSpc>
              <a:spcBef>
                <a:spcPct val="0"/>
              </a:spcBef>
            </a:pPr>
            <a:r>
              <a:rPr lang="en-US" sz="10625">
                <a:solidFill>
                  <a:srgbClr val="000000"/>
                </a:solidFill>
                <a:latin typeface="Moontime"/>
              </a:rPr>
              <a:t>Example of a Visual Maps</a:t>
            </a:r>
          </a:p>
        </p:txBody>
      </p:sp>
      <p:sp>
        <p:nvSpPr>
          <p:cNvPr id="4" name="TextBox 4"/>
          <p:cNvSpPr txBox="1"/>
          <p:nvPr/>
        </p:nvSpPr>
        <p:spPr>
          <a:xfrm>
            <a:off x="1219353" y="8105607"/>
            <a:ext cx="16039947" cy="1775144"/>
          </a:xfrm>
          <a:prstGeom prst="rect">
            <a:avLst/>
          </a:prstGeom>
        </p:spPr>
        <p:txBody>
          <a:bodyPr lIns="0" tIns="0" rIns="0" bIns="0" rtlCol="0" anchor="t">
            <a:spAutoFit/>
          </a:bodyPr>
          <a:lstStyle/>
          <a:p>
            <a:pPr>
              <a:lnSpc>
                <a:spcPts val="4654"/>
              </a:lnSpc>
            </a:pPr>
            <a:r>
              <a:rPr lang="en-US" sz="3911">
                <a:solidFill>
                  <a:srgbClr val="000000"/>
                </a:solidFill>
                <a:latin typeface="Belleza Italics"/>
              </a:rPr>
              <a:t>Each point of colour is interaction with a member of the data, circles or curves are hubs where the messages have influence and the different colours show different conversations.</a:t>
            </a:r>
          </a:p>
        </p:txBody>
      </p:sp>
      <p:sp>
        <p:nvSpPr>
          <p:cNvPr id="5" name="TextBox 5"/>
          <p:cNvSpPr txBox="1"/>
          <p:nvPr/>
        </p:nvSpPr>
        <p:spPr>
          <a:xfrm>
            <a:off x="10920165" y="2401187"/>
            <a:ext cx="14735670" cy="1551782"/>
          </a:xfrm>
          <a:prstGeom prst="rect">
            <a:avLst/>
          </a:prstGeom>
        </p:spPr>
        <p:txBody>
          <a:bodyPr lIns="0" tIns="0" rIns="0" bIns="0" rtlCol="0" anchor="t">
            <a:spAutoFit/>
          </a:bodyPr>
          <a:lstStyle/>
          <a:p>
            <a:pPr>
              <a:lnSpc>
                <a:spcPts val="12006"/>
              </a:lnSpc>
              <a:spcBef>
                <a:spcPct val="0"/>
              </a:spcBef>
            </a:pPr>
            <a:r>
              <a:rPr lang="en-US" sz="10625">
                <a:solidFill>
                  <a:srgbClr val="000000"/>
                </a:solidFill>
                <a:latin typeface="Moontime"/>
              </a:rPr>
              <a:t>Bell let's talk </a:t>
            </a:r>
          </a:p>
        </p:txBody>
      </p:sp>
      <p:sp>
        <p:nvSpPr>
          <p:cNvPr id="6" name="TextBox 6"/>
          <p:cNvSpPr txBox="1"/>
          <p:nvPr/>
        </p:nvSpPr>
        <p:spPr>
          <a:xfrm>
            <a:off x="11133132" y="3690324"/>
            <a:ext cx="6745327" cy="2362028"/>
          </a:xfrm>
          <a:prstGeom prst="rect">
            <a:avLst/>
          </a:prstGeom>
        </p:spPr>
        <p:txBody>
          <a:bodyPr lIns="0" tIns="0" rIns="0" bIns="0" rtlCol="0" anchor="t">
            <a:spAutoFit/>
          </a:bodyPr>
          <a:lstStyle/>
          <a:p>
            <a:pPr>
              <a:lnSpc>
                <a:spcPts val="4654"/>
              </a:lnSpc>
            </a:pPr>
            <a:r>
              <a:rPr lang="en-US" sz="3911">
                <a:solidFill>
                  <a:srgbClr val="000000"/>
                </a:solidFill>
                <a:latin typeface="Belleza Italics"/>
              </a:rPr>
              <a:t>It was centralized but the message wasn't really being shared, the meaning was about something very different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0C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117715" y="0"/>
            <a:ext cx="10243226" cy="10287000"/>
          </a:xfrm>
          <a:prstGeom prst="rect">
            <a:avLst/>
          </a:prstGeom>
        </p:spPr>
      </p:pic>
      <p:sp>
        <p:nvSpPr>
          <p:cNvPr id="3" name="TextBox 3"/>
          <p:cNvSpPr txBox="1"/>
          <p:nvPr/>
        </p:nvSpPr>
        <p:spPr>
          <a:xfrm>
            <a:off x="379143" y="3513667"/>
            <a:ext cx="7186363" cy="4224358"/>
          </a:xfrm>
          <a:prstGeom prst="rect">
            <a:avLst/>
          </a:prstGeom>
        </p:spPr>
        <p:txBody>
          <a:bodyPr lIns="0" tIns="0" rIns="0" bIns="0" rtlCol="0" anchor="t">
            <a:spAutoFit/>
          </a:bodyPr>
          <a:lstStyle/>
          <a:p>
            <a:pPr>
              <a:lnSpc>
                <a:spcPts val="11059"/>
              </a:lnSpc>
            </a:pPr>
            <a:r>
              <a:rPr lang="en-US" sz="9786">
                <a:solidFill>
                  <a:srgbClr val="000000"/>
                </a:solidFill>
                <a:latin typeface="Moontime"/>
              </a:rPr>
              <a:t>The Visual Mapping Toolkit </a:t>
            </a:r>
          </a:p>
          <a:p>
            <a:pPr>
              <a:lnSpc>
                <a:spcPts val="11059"/>
              </a:lnSpc>
            </a:pPr>
            <a:r>
              <a:rPr lang="en-US" sz="9786">
                <a:solidFill>
                  <a:srgbClr val="000000"/>
                </a:solidFill>
                <a:latin typeface="Moontime"/>
              </a:rPr>
              <a:t>of social media usage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05925">
            <a:off x="-10868546" y="-18905193"/>
            <a:ext cx="21049840" cy="24951319"/>
          </a:xfrm>
          <a:prstGeom prst="rect">
            <a:avLst/>
          </a:prstGeom>
        </p:spPr>
      </p:pic>
      <p:pic>
        <p:nvPicPr>
          <p:cNvPr id="3" name="Picture 3"/>
          <p:cNvPicPr>
            <a:picLocks noChangeAspect="1"/>
          </p:cNvPicPr>
          <p:nvPr/>
        </p:nvPicPr>
        <p:blipFill>
          <a:blip r:embed="rId2"/>
          <a:srcRect/>
          <a:stretch>
            <a:fillRect/>
          </a:stretch>
        </p:blipFill>
        <p:spPr>
          <a:xfrm rot="1226871">
            <a:off x="5251885" y="4290301"/>
            <a:ext cx="21049840" cy="24951319"/>
          </a:xfrm>
          <a:prstGeom prst="rect">
            <a:avLst/>
          </a:prstGeom>
        </p:spPr>
      </p:pic>
      <p:sp>
        <p:nvSpPr>
          <p:cNvPr id="4" name="TextBox 4"/>
          <p:cNvSpPr txBox="1"/>
          <p:nvPr/>
        </p:nvSpPr>
        <p:spPr>
          <a:xfrm>
            <a:off x="380254" y="-159607"/>
            <a:ext cx="13825949" cy="2490913"/>
          </a:xfrm>
          <a:prstGeom prst="rect">
            <a:avLst/>
          </a:prstGeom>
        </p:spPr>
        <p:txBody>
          <a:bodyPr lIns="0" tIns="0" rIns="0" bIns="0" rtlCol="0" anchor="t">
            <a:spAutoFit/>
          </a:bodyPr>
          <a:lstStyle/>
          <a:p>
            <a:pPr>
              <a:lnSpc>
                <a:spcPts val="19356"/>
              </a:lnSpc>
            </a:pPr>
            <a:r>
              <a:rPr lang="en-US" sz="17129">
                <a:solidFill>
                  <a:srgbClr val="000000"/>
                </a:solidFill>
                <a:latin typeface="Moontime"/>
              </a:rPr>
              <a:t>Velocity</a:t>
            </a:r>
          </a:p>
        </p:txBody>
      </p:sp>
      <p:sp>
        <p:nvSpPr>
          <p:cNvPr id="5" name="TextBox 5"/>
          <p:cNvSpPr txBox="1"/>
          <p:nvPr/>
        </p:nvSpPr>
        <p:spPr>
          <a:xfrm>
            <a:off x="1028700" y="1937169"/>
            <a:ext cx="8779846" cy="1630290"/>
          </a:xfrm>
          <a:prstGeom prst="rect">
            <a:avLst/>
          </a:prstGeom>
        </p:spPr>
        <p:txBody>
          <a:bodyPr lIns="0" tIns="0" rIns="0" bIns="0" rtlCol="0" anchor="t">
            <a:spAutoFit/>
          </a:bodyPr>
          <a:lstStyle/>
          <a:p>
            <a:pPr>
              <a:lnSpc>
                <a:spcPts val="4332"/>
              </a:lnSpc>
            </a:pPr>
            <a:r>
              <a:rPr lang="en-US" sz="3094">
                <a:solidFill>
                  <a:srgbClr val="341919"/>
                </a:solidFill>
                <a:latin typeface="IBM Plex Sans Hebrew Text"/>
              </a:rPr>
              <a:t>- It is how quickly the message spreads and resonates with the audience.</a:t>
            </a:r>
          </a:p>
          <a:p>
            <a:pPr>
              <a:lnSpc>
                <a:spcPts val="4332"/>
              </a:lnSpc>
            </a:pPr>
            <a:endParaRPr lang="en-US" sz="3094">
              <a:solidFill>
                <a:srgbClr val="341919"/>
              </a:solidFill>
              <a:latin typeface="IBM Plex Sans Hebrew Text"/>
            </a:endParaRPr>
          </a:p>
        </p:txBody>
      </p:sp>
      <p:sp>
        <p:nvSpPr>
          <p:cNvPr id="6" name="TextBox 6"/>
          <p:cNvSpPr txBox="1"/>
          <p:nvPr/>
        </p:nvSpPr>
        <p:spPr>
          <a:xfrm>
            <a:off x="675706" y="6188041"/>
            <a:ext cx="7035567" cy="3803870"/>
          </a:xfrm>
          <a:prstGeom prst="rect">
            <a:avLst/>
          </a:prstGeom>
        </p:spPr>
        <p:txBody>
          <a:bodyPr lIns="0" tIns="0" rIns="0" bIns="0" rtlCol="0" anchor="t">
            <a:spAutoFit/>
          </a:bodyPr>
          <a:lstStyle/>
          <a:p>
            <a:pPr>
              <a:lnSpc>
                <a:spcPts val="4313"/>
              </a:lnSpc>
            </a:pPr>
            <a:r>
              <a:rPr lang="en-US" sz="3081">
                <a:solidFill>
                  <a:srgbClr val="341919"/>
                </a:solidFill>
                <a:latin typeface="IBM Plex Sans Hebrew Text"/>
              </a:rPr>
              <a:t>- It is how successful an organization is in engaging in conversations with its network members and in initiating conversations among its network members.</a:t>
            </a:r>
          </a:p>
          <a:p>
            <a:pPr>
              <a:lnSpc>
                <a:spcPts val="4313"/>
              </a:lnSpc>
            </a:pPr>
            <a:endParaRPr lang="en-US" sz="3081">
              <a:solidFill>
                <a:srgbClr val="341919"/>
              </a:solidFill>
              <a:latin typeface="IBM Plex Sans Hebrew Text"/>
            </a:endParaRPr>
          </a:p>
          <a:p>
            <a:pPr>
              <a:lnSpc>
                <a:spcPts val="4313"/>
              </a:lnSpc>
            </a:pPr>
            <a:endParaRPr lang="en-US" sz="3081">
              <a:solidFill>
                <a:srgbClr val="341919"/>
              </a:solidFill>
              <a:latin typeface="IBM Plex Sans Hebrew Text"/>
            </a:endParaRPr>
          </a:p>
        </p:txBody>
      </p:sp>
      <p:sp>
        <p:nvSpPr>
          <p:cNvPr id="7" name="TextBox 7"/>
          <p:cNvSpPr txBox="1"/>
          <p:nvPr/>
        </p:nvSpPr>
        <p:spPr>
          <a:xfrm>
            <a:off x="380254" y="4614647"/>
            <a:ext cx="11318196" cy="2037429"/>
          </a:xfrm>
          <a:prstGeom prst="rect">
            <a:avLst/>
          </a:prstGeom>
        </p:spPr>
        <p:txBody>
          <a:bodyPr lIns="0" tIns="0" rIns="0" bIns="0" rtlCol="0" anchor="t">
            <a:spAutoFit/>
          </a:bodyPr>
          <a:lstStyle/>
          <a:p>
            <a:pPr>
              <a:lnSpc>
                <a:spcPts val="15845"/>
              </a:lnSpc>
            </a:pPr>
            <a:r>
              <a:rPr lang="en-US" sz="14022">
                <a:solidFill>
                  <a:srgbClr val="000000"/>
                </a:solidFill>
                <a:latin typeface="Moontime"/>
              </a:rPr>
              <a:t>Reciprocity</a:t>
            </a:r>
          </a:p>
        </p:txBody>
      </p:sp>
      <p:sp>
        <p:nvSpPr>
          <p:cNvPr id="8" name="TextBox 8"/>
          <p:cNvSpPr txBox="1"/>
          <p:nvPr/>
        </p:nvSpPr>
        <p:spPr>
          <a:xfrm>
            <a:off x="10117707" y="-178657"/>
            <a:ext cx="11318196" cy="2037429"/>
          </a:xfrm>
          <a:prstGeom prst="rect">
            <a:avLst/>
          </a:prstGeom>
        </p:spPr>
        <p:txBody>
          <a:bodyPr lIns="0" tIns="0" rIns="0" bIns="0" rtlCol="0" anchor="t">
            <a:spAutoFit/>
          </a:bodyPr>
          <a:lstStyle/>
          <a:p>
            <a:pPr>
              <a:lnSpc>
                <a:spcPts val="15845"/>
              </a:lnSpc>
            </a:pPr>
            <a:r>
              <a:rPr lang="en-US" sz="14022">
                <a:solidFill>
                  <a:srgbClr val="000000"/>
                </a:solidFill>
                <a:latin typeface="Moontime"/>
              </a:rPr>
              <a:t>Centrality</a:t>
            </a:r>
          </a:p>
        </p:txBody>
      </p:sp>
      <p:sp>
        <p:nvSpPr>
          <p:cNvPr id="9" name="TextBox 9"/>
          <p:cNvSpPr txBox="1"/>
          <p:nvPr/>
        </p:nvSpPr>
        <p:spPr>
          <a:xfrm>
            <a:off x="10825667" y="1392512"/>
            <a:ext cx="7462333" cy="2168673"/>
          </a:xfrm>
          <a:prstGeom prst="rect">
            <a:avLst/>
          </a:prstGeom>
        </p:spPr>
        <p:txBody>
          <a:bodyPr lIns="0" tIns="0" rIns="0" bIns="0" rtlCol="0" anchor="t">
            <a:spAutoFit/>
          </a:bodyPr>
          <a:lstStyle/>
          <a:p>
            <a:pPr>
              <a:lnSpc>
                <a:spcPts val="4313"/>
              </a:lnSpc>
            </a:pPr>
            <a:r>
              <a:rPr lang="en-US" sz="3081" dirty="0">
                <a:solidFill>
                  <a:srgbClr val="341919"/>
                </a:solidFill>
                <a:latin typeface="IBM Plex Sans Hebrew Text"/>
              </a:rPr>
              <a:t>- It is how centralized or decentralized the organizational network is. Excellence is achieved by having a balanced centrality.</a:t>
            </a:r>
          </a:p>
        </p:txBody>
      </p:sp>
      <p:sp>
        <p:nvSpPr>
          <p:cNvPr id="10" name="TextBox 10"/>
          <p:cNvSpPr txBox="1"/>
          <p:nvPr/>
        </p:nvSpPr>
        <p:spPr>
          <a:xfrm>
            <a:off x="11072738" y="4281363"/>
            <a:ext cx="9858473" cy="1790950"/>
          </a:xfrm>
          <a:prstGeom prst="rect">
            <a:avLst/>
          </a:prstGeom>
        </p:spPr>
        <p:txBody>
          <a:bodyPr lIns="0" tIns="0" rIns="0" bIns="0" rtlCol="0" anchor="t">
            <a:spAutoFit/>
          </a:bodyPr>
          <a:lstStyle/>
          <a:p>
            <a:pPr>
              <a:lnSpc>
                <a:spcPts val="13802"/>
              </a:lnSpc>
            </a:pPr>
            <a:r>
              <a:rPr lang="en-US" sz="12214">
                <a:solidFill>
                  <a:srgbClr val="000000"/>
                </a:solidFill>
                <a:latin typeface="Moontime"/>
              </a:rPr>
              <a:t>Message control</a:t>
            </a:r>
          </a:p>
        </p:txBody>
      </p:sp>
      <p:sp>
        <p:nvSpPr>
          <p:cNvPr id="11" name="TextBox 11"/>
          <p:cNvSpPr txBox="1"/>
          <p:nvPr/>
        </p:nvSpPr>
        <p:spPr>
          <a:xfrm>
            <a:off x="9372297" y="5948487"/>
            <a:ext cx="8915703" cy="5064447"/>
          </a:xfrm>
          <a:prstGeom prst="rect">
            <a:avLst/>
          </a:prstGeom>
        </p:spPr>
        <p:txBody>
          <a:bodyPr lIns="0" tIns="0" rIns="0" bIns="0" rtlCol="0" anchor="t">
            <a:spAutoFit/>
          </a:bodyPr>
          <a:lstStyle/>
          <a:p>
            <a:pPr>
              <a:lnSpc>
                <a:spcPts val="4020"/>
              </a:lnSpc>
            </a:pPr>
            <a:r>
              <a:rPr lang="en-US" sz="2871">
                <a:solidFill>
                  <a:srgbClr val="341919"/>
                </a:solidFill>
                <a:latin typeface="IBM Plex Sans Hebrew Text"/>
              </a:rPr>
              <a:t>- It is how well an organization controls information flow within its network.</a:t>
            </a:r>
          </a:p>
          <a:p>
            <a:pPr>
              <a:lnSpc>
                <a:spcPts val="4020"/>
              </a:lnSpc>
            </a:pPr>
            <a:endParaRPr lang="en-US" sz="2871">
              <a:solidFill>
                <a:srgbClr val="341919"/>
              </a:solidFill>
              <a:latin typeface="IBM Plex Sans Hebrew Text"/>
            </a:endParaRPr>
          </a:p>
          <a:p>
            <a:pPr>
              <a:lnSpc>
                <a:spcPts val="4020"/>
              </a:lnSpc>
            </a:pPr>
            <a:r>
              <a:rPr lang="en-US" sz="2871">
                <a:solidFill>
                  <a:srgbClr val="341919"/>
                </a:solidFill>
                <a:latin typeface="IBM Plex Sans Hebrew Text"/>
              </a:rPr>
              <a:t>It is a multidimensional category consisting of:</a:t>
            </a:r>
          </a:p>
          <a:p>
            <a:pPr marL="474156" lvl="1" indent="-237078">
              <a:lnSpc>
                <a:spcPts val="4020"/>
              </a:lnSpc>
              <a:buFont typeface="Arial"/>
              <a:buChar char="•"/>
            </a:pPr>
            <a:r>
              <a:rPr lang="en-US" sz="2871">
                <a:solidFill>
                  <a:srgbClr val="341919"/>
                </a:solidFill>
                <a:latin typeface="IBM Plex Sans Hebrew Text"/>
              </a:rPr>
              <a:t>Modularity </a:t>
            </a:r>
          </a:p>
          <a:p>
            <a:pPr marL="474156" lvl="1" indent="-237078">
              <a:lnSpc>
                <a:spcPts val="4020"/>
              </a:lnSpc>
              <a:buFont typeface="Arial"/>
              <a:buChar char="•"/>
            </a:pPr>
            <a:r>
              <a:rPr lang="en-US" sz="2871">
                <a:solidFill>
                  <a:srgbClr val="341919"/>
                </a:solidFill>
                <a:latin typeface="IBM Plex Sans Hebrew Text"/>
              </a:rPr>
              <a:t>Diameter</a:t>
            </a:r>
          </a:p>
          <a:p>
            <a:pPr marL="474156" lvl="1" indent="-237078">
              <a:lnSpc>
                <a:spcPts val="4020"/>
              </a:lnSpc>
              <a:buFont typeface="Arial"/>
              <a:buChar char="•"/>
            </a:pPr>
            <a:r>
              <a:rPr lang="en-US" sz="2871">
                <a:solidFill>
                  <a:srgbClr val="341919"/>
                </a:solidFill>
                <a:latin typeface="IBM Plex Sans Hebrew Text"/>
              </a:rPr>
              <a:t>Number of Clusters</a:t>
            </a:r>
          </a:p>
          <a:p>
            <a:pPr marL="474156" lvl="1" indent="-237078">
              <a:lnSpc>
                <a:spcPts val="4020"/>
              </a:lnSpc>
              <a:buFont typeface="Arial"/>
              <a:buChar char="•"/>
            </a:pPr>
            <a:r>
              <a:rPr lang="en-US" sz="2871">
                <a:solidFill>
                  <a:srgbClr val="341919"/>
                </a:solidFill>
                <a:latin typeface="IBM Plex Sans Hebrew Text"/>
              </a:rPr>
              <a:t>Major Influencers (those posting, impact, etc)</a:t>
            </a:r>
          </a:p>
          <a:p>
            <a:pPr>
              <a:lnSpc>
                <a:spcPts val="4020"/>
              </a:lnSpc>
            </a:pPr>
            <a:endParaRPr lang="en-US" sz="2871">
              <a:solidFill>
                <a:srgbClr val="341919"/>
              </a:solidFill>
              <a:latin typeface="IBM Plex Sans Hebrew Text"/>
            </a:endParaRPr>
          </a:p>
          <a:p>
            <a:pPr>
              <a:lnSpc>
                <a:spcPts val="4020"/>
              </a:lnSpc>
            </a:pPr>
            <a:endParaRPr lang="en-US" sz="2871">
              <a:solidFill>
                <a:srgbClr val="341919"/>
              </a:solidFill>
              <a:latin typeface="IBM Plex Sans Hebrew Tex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8E69"/>
        </a:solidFill>
        <a:effectLst/>
      </p:bgPr>
    </p:bg>
    <p:spTree>
      <p:nvGrpSpPr>
        <p:cNvPr id="1" name=""/>
        <p:cNvGrpSpPr/>
        <p:nvPr/>
      </p:nvGrpSpPr>
      <p:grpSpPr>
        <a:xfrm>
          <a:off x="0" y="0"/>
          <a:ext cx="0" cy="0"/>
          <a:chOff x="0" y="0"/>
          <a:chExt cx="0" cy="0"/>
        </a:xfrm>
      </p:grpSpPr>
      <p:sp>
        <p:nvSpPr>
          <p:cNvPr id="2" name="TextBox 2"/>
          <p:cNvSpPr txBox="1"/>
          <p:nvPr/>
        </p:nvSpPr>
        <p:spPr>
          <a:xfrm>
            <a:off x="700522" y="286146"/>
            <a:ext cx="14735670" cy="1551782"/>
          </a:xfrm>
          <a:prstGeom prst="rect">
            <a:avLst/>
          </a:prstGeom>
        </p:spPr>
        <p:txBody>
          <a:bodyPr lIns="0" tIns="0" rIns="0" bIns="0" rtlCol="0" anchor="t">
            <a:spAutoFit/>
          </a:bodyPr>
          <a:lstStyle/>
          <a:p>
            <a:pPr>
              <a:lnSpc>
                <a:spcPts val="12006"/>
              </a:lnSpc>
              <a:spcBef>
                <a:spcPct val="0"/>
              </a:spcBef>
            </a:pPr>
            <a:r>
              <a:rPr lang="en-US" sz="10625">
                <a:solidFill>
                  <a:srgbClr val="000000"/>
                </a:solidFill>
                <a:latin typeface="Moontime"/>
              </a:rPr>
              <a:t>The conclusion</a:t>
            </a:r>
          </a:p>
        </p:txBody>
      </p:sp>
      <p:pic>
        <p:nvPicPr>
          <p:cNvPr id="3" name="Picture 3"/>
          <p:cNvPicPr>
            <a:picLocks noChangeAspect="1"/>
          </p:cNvPicPr>
          <p:nvPr/>
        </p:nvPicPr>
        <p:blipFill>
          <a:blip r:embed="rId2"/>
          <a:srcRect/>
          <a:stretch>
            <a:fillRect/>
          </a:stretch>
        </p:blipFill>
        <p:spPr>
          <a:xfrm>
            <a:off x="9191460" y="2921628"/>
            <a:ext cx="13748203" cy="12673343"/>
          </a:xfrm>
          <a:prstGeom prst="rect">
            <a:avLst/>
          </a:prstGeom>
        </p:spPr>
      </p:pic>
      <p:sp>
        <p:nvSpPr>
          <p:cNvPr id="4" name="TextBox 4"/>
          <p:cNvSpPr txBox="1"/>
          <p:nvPr/>
        </p:nvSpPr>
        <p:spPr>
          <a:xfrm>
            <a:off x="1693955" y="2631863"/>
            <a:ext cx="14995011" cy="4803559"/>
          </a:xfrm>
          <a:prstGeom prst="rect">
            <a:avLst/>
          </a:prstGeom>
        </p:spPr>
        <p:txBody>
          <a:bodyPr lIns="0" tIns="0" rIns="0" bIns="0" rtlCol="0" anchor="t">
            <a:spAutoFit/>
          </a:bodyPr>
          <a:lstStyle/>
          <a:p>
            <a:pPr marL="645738" lvl="1" indent="-322869">
              <a:lnSpc>
                <a:spcPts val="4654"/>
              </a:lnSpc>
              <a:buFont typeface="Arial"/>
              <a:buChar char="•"/>
            </a:pPr>
            <a:r>
              <a:rPr lang="en-US" sz="3911" dirty="0">
                <a:solidFill>
                  <a:srgbClr val="000000"/>
                </a:solidFill>
                <a:latin typeface="Belleza Italics"/>
              </a:rPr>
              <a:t>The purpose of the study was to investigate the possibilities of visual mapping two-way communication in social media networks. </a:t>
            </a:r>
          </a:p>
          <a:p>
            <a:pPr>
              <a:lnSpc>
                <a:spcPts val="4654"/>
              </a:lnSpc>
            </a:pPr>
            <a:endParaRPr lang="en-US" sz="3911" dirty="0">
              <a:solidFill>
                <a:srgbClr val="000000"/>
              </a:solidFill>
              <a:latin typeface="Belleza Italics"/>
            </a:endParaRPr>
          </a:p>
          <a:p>
            <a:pPr marL="645738" lvl="1" indent="-322869">
              <a:lnSpc>
                <a:spcPts val="4654"/>
              </a:lnSpc>
              <a:buFont typeface="Arial"/>
              <a:buChar char="•"/>
            </a:pPr>
            <a:r>
              <a:rPr lang="en-US" sz="3911" dirty="0">
                <a:solidFill>
                  <a:srgbClr val="000000"/>
                </a:solidFill>
                <a:latin typeface="Belleza Italics"/>
              </a:rPr>
              <a:t>Key dimensions established are velocity, reciprocity, centrality and message control.</a:t>
            </a:r>
          </a:p>
          <a:p>
            <a:pPr>
              <a:lnSpc>
                <a:spcPts val="4654"/>
              </a:lnSpc>
            </a:pPr>
            <a:endParaRPr lang="en-US" sz="3911" dirty="0">
              <a:solidFill>
                <a:srgbClr val="000000"/>
              </a:solidFill>
              <a:latin typeface="Belleza Italics"/>
            </a:endParaRPr>
          </a:p>
          <a:p>
            <a:pPr marL="645738" lvl="1" indent="-322869">
              <a:lnSpc>
                <a:spcPts val="4654"/>
              </a:lnSpc>
              <a:buFont typeface="Arial"/>
              <a:buChar char="•"/>
            </a:pPr>
            <a:r>
              <a:rPr lang="en-US" sz="3911" dirty="0">
                <a:solidFill>
                  <a:srgbClr val="000000"/>
                </a:solidFill>
                <a:latin typeface="Belleza Italics"/>
              </a:rPr>
              <a:t>WHAT'S NEXT: Coming up with a measurement for the dimensions, and make it more accessible to practitioners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272" y="2519"/>
            <a:ext cx="11057193" cy="2157138"/>
          </a:xfrm>
          <a:prstGeom prst="rect">
            <a:avLst/>
          </a:prstGeom>
        </p:spPr>
        <p:txBody>
          <a:bodyPr lIns="0" tIns="0" rIns="0" bIns="0" rtlCol="0" anchor="t">
            <a:spAutoFit/>
          </a:bodyPr>
          <a:lstStyle/>
          <a:p>
            <a:pPr>
              <a:lnSpc>
                <a:spcPts val="16771"/>
              </a:lnSpc>
            </a:pPr>
            <a:r>
              <a:rPr lang="en-US" sz="14841">
                <a:solidFill>
                  <a:srgbClr val="000000"/>
                </a:solidFill>
                <a:latin typeface="Moontime"/>
              </a:rPr>
              <a:t>Quick review of </a:t>
            </a:r>
          </a:p>
        </p:txBody>
      </p:sp>
      <p:pic>
        <p:nvPicPr>
          <p:cNvPr id="3" name="Picture 3"/>
          <p:cNvPicPr>
            <a:picLocks noChangeAspect="1"/>
          </p:cNvPicPr>
          <p:nvPr/>
        </p:nvPicPr>
        <p:blipFill>
          <a:blip r:embed="rId2"/>
          <a:srcRect/>
          <a:stretch>
            <a:fillRect/>
          </a:stretch>
        </p:blipFill>
        <p:spPr>
          <a:xfrm>
            <a:off x="3918869" y="2736302"/>
            <a:ext cx="3685999" cy="2495948"/>
          </a:xfrm>
          <a:prstGeom prst="rect">
            <a:avLst/>
          </a:prstGeom>
        </p:spPr>
      </p:pic>
      <p:sp>
        <p:nvSpPr>
          <p:cNvPr id="4" name="TextBox 4"/>
          <p:cNvSpPr txBox="1"/>
          <p:nvPr/>
        </p:nvSpPr>
        <p:spPr>
          <a:xfrm>
            <a:off x="8419876" y="3022127"/>
            <a:ext cx="9230554" cy="954853"/>
          </a:xfrm>
          <a:prstGeom prst="rect">
            <a:avLst/>
          </a:prstGeom>
        </p:spPr>
        <p:txBody>
          <a:bodyPr lIns="0" tIns="0" rIns="0" bIns="0" rtlCol="0" anchor="t">
            <a:spAutoFit/>
          </a:bodyPr>
          <a:lstStyle/>
          <a:p>
            <a:pPr>
              <a:lnSpc>
                <a:spcPts val="3849"/>
              </a:lnSpc>
            </a:pPr>
            <a:r>
              <a:rPr lang="en-US" sz="2749" spc="599">
                <a:solidFill>
                  <a:srgbClr val="D88E69"/>
                </a:solidFill>
                <a:latin typeface="IBM Plex Sans Hebrew Text Bold"/>
              </a:rPr>
              <a:t>Two-way communication:</a:t>
            </a:r>
            <a:r>
              <a:rPr lang="en-US" sz="2749" spc="599">
                <a:solidFill>
                  <a:srgbClr val="D88E69"/>
                </a:solidFill>
                <a:latin typeface="IBM Plex Sans Hebrew Text"/>
              </a:rPr>
              <a:t> </a:t>
            </a:r>
          </a:p>
          <a:p>
            <a:pPr>
              <a:lnSpc>
                <a:spcPts val="3849"/>
              </a:lnSpc>
            </a:pPr>
            <a:endParaRPr lang="en-US" sz="2749" spc="599">
              <a:solidFill>
                <a:srgbClr val="D88E69"/>
              </a:solidFill>
              <a:latin typeface="IBM Plex Sans Hebrew Text"/>
            </a:endParaRPr>
          </a:p>
        </p:txBody>
      </p:sp>
      <p:sp>
        <p:nvSpPr>
          <p:cNvPr id="5" name="TextBox 5"/>
          <p:cNvSpPr txBox="1"/>
          <p:nvPr/>
        </p:nvSpPr>
        <p:spPr>
          <a:xfrm>
            <a:off x="1028700" y="6314364"/>
            <a:ext cx="10462396" cy="980595"/>
          </a:xfrm>
          <a:prstGeom prst="rect">
            <a:avLst/>
          </a:prstGeom>
        </p:spPr>
        <p:txBody>
          <a:bodyPr lIns="0" tIns="0" rIns="0" bIns="0" rtlCol="0" anchor="t">
            <a:spAutoFit/>
          </a:bodyPr>
          <a:lstStyle/>
          <a:p>
            <a:pPr>
              <a:lnSpc>
                <a:spcPts val="3918"/>
              </a:lnSpc>
            </a:pPr>
            <a:r>
              <a:rPr lang="en-US" sz="2798" spc="610">
                <a:solidFill>
                  <a:srgbClr val="D88E69"/>
                </a:solidFill>
                <a:latin typeface="IBM Plex Sans Hebrew Text Bold"/>
              </a:rPr>
              <a:t>Two-way symmetrical communication:</a:t>
            </a:r>
            <a:r>
              <a:rPr lang="en-US" sz="2798" spc="610">
                <a:solidFill>
                  <a:srgbClr val="D88E69"/>
                </a:solidFill>
                <a:latin typeface="IBM Plex Sans Hebrew Text"/>
              </a:rPr>
              <a:t> </a:t>
            </a:r>
          </a:p>
          <a:p>
            <a:pPr>
              <a:lnSpc>
                <a:spcPts val="3918"/>
              </a:lnSpc>
            </a:pPr>
            <a:r>
              <a:rPr lang="en-US" sz="2798" spc="610">
                <a:solidFill>
                  <a:srgbClr val="000000"/>
                </a:solidFill>
                <a:latin typeface="IBM Plex Sans Hebrew Text"/>
              </a:rPr>
              <a:t> </a:t>
            </a:r>
          </a:p>
        </p:txBody>
      </p:sp>
      <p:pic>
        <p:nvPicPr>
          <p:cNvPr id="6" name="Picture 6"/>
          <p:cNvPicPr>
            <a:picLocks noChangeAspect="1"/>
          </p:cNvPicPr>
          <p:nvPr/>
        </p:nvPicPr>
        <p:blipFill>
          <a:blip r:embed="rId3">
            <a:duotone>
              <a:schemeClr val="accent6">
                <a:shade val="45000"/>
                <a:satMod val="135000"/>
              </a:schemeClr>
              <a:prstClr val="white"/>
            </a:duotone>
          </a:blip>
          <a:srcRect/>
          <a:stretch>
            <a:fillRect/>
          </a:stretch>
        </p:blipFill>
        <p:spPr>
          <a:xfrm>
            <a:off x="14362435" y="6371514"/>
            <a:ext cx="2886786" cy="2886786"/>
          </a:xfrm>
          <a:prstGeom prst="rect">
            <a:avLst/>
          </a:prstGeom>
        </p:spPr>
      </p:pic>
      <p:sp>
        <p:nvSpPr>
          <p:cNvPr id="7" name="TextBox 7"/>
          <p:cNvSpPr txBox="1"/>
          <p:nvPr/>
        </p:nvSpPr>
        <p:spPr>
          <a:xfrm>
            <a:off x="8429401" y="2964977"/>
            <a:ext cx="9230554" cy="1443385"/>
          </a:xfrm>
          <a:prstGeom prst="rect">
            <a:avLst/>
          </a:prstGeom>
        </p:spPr>
        <p:txBody>
          <a:bodyPr lIns="0" tIns="0" rIns="0" bIns="0" rtlCol="0" anchor="t">
            <a:spAutoFit/>
          </a:bodyPr>
          <a:lstStyle/>
          <a:p>
            <a:pPr>
              <a:lnSpc>
                <a:spcPts val="3849"/>
              </a:lnSpc>
            </a:pPr>
            <a:endParaRPr/>
          </a:p>
          <a:p>
            <a:pPr>
              <a:lnSpc>
                <a:spcPts val="3849"/>
              </a:lnSpc>
            </a:pPr>
            <a:r>
              <a:rPr lang="en-US" sz="2749" spc="599">
                <a:solidFill>
                  <a:srgbClr val="000000"/>
                </a:solidFill>
                <a:latin typeface="IBM Plex Sans Hebrew Text"/>
              </a:rPr>
              <a:t>an exchange between the stakeholder and the organization</a:t>
            </a:r>
          </a:p>
        </p:txBody>
      </p:sp>
      <p:sp>
        <p:nvSpPr>
          <p:cNvPr id="8" name="TextBox 8"/>
          <p:cNvSpPr txBox="1"/>
          <p:nvPr/>
        </p:nvSpPr>
        <p:spPr>
          <a:xfrm>
            <a:off x="1028700" y="6340313"/>
            <a:ext cx="10462396" cy="2892039"/>
          </a:xfrm>
          <a:prstGeom prst="rect">
            <a:avLst/>
          </a:prstGeom>
        </p:spPr>
        <p:txBody>
          <a:bodyPr lIns="0" tIns="0" rIns="0" bIns="0" rtlCol="0" anchor="t">
            <a:spAutoFit/>
          </a:bodyPr>
          <a:lstStyle/>
          <a:p>
            <a:pPr>
              <a:lnSpc>
                <a:spcPts val="3813"/>
              </a:lnSpc>
            </a:pPr>
            <a:endParaRPr dirty="0"/>
          </a:p>
          <a:p>
            <a:pPr algn="just">
              <a:lnSpc>
                <a:spcPts val="3813"/>
              </a:lnSpc>
            </a:pPr>
            <a:r>
              <a:rPr lang="en-US" sz="2724" spc="593" dirty="0">
                <a:solidFill>
                  <a:srgbClr val="000000"/>
                </a:solidFill>
                <a:latin typeface="IBM Plex Sans Hebrew Text"/>
              </a:rPr>
              <a:t>balance of power or interest so that communications is going back and forth, interests are being expressed on both sides</a:t>
            </a:r>
          </a:p>
          <a:p>
            <a:pPr>
              <a:lnSpc>
                <a:spcPts val="3813"/>
              </a:lnSpc>
            </a:pPr>
            <a:endParaRPr lang="en-US" sz="2724" spc="593" dirty="0">
              <a:solidFill>
                <a:srgbClr val="000000"/>
              </a:solidFill>
              <a:latin typeface="IBM Plex Sans Hebrew Text"/>
            </a:endParaRPr>
          </a:p>
          <a:p>
            <a:pPr>
              <a:lnSpc>
                <a:spcPts val="3813"/>
              </a:lnSpc>
            </a:pPr>
            <a:endParaRPr lang="en-US" sz="2724" spc="593" dirty="0">
              <a:solidFill>
                <a:srgbClr val="000000"/>
              </a:solidFill>
              <a:latin typeface="IBM Plex Sans Hebrew Text"/>
            </a:endParaRPr>
          </a:p>
        </p:txBody>
      </p:sp>
      <p:sp>
        <p:nvSpPr>
          <p:cNvPr id="9" name="TextBox 9"/>
          <p:cNvSpPr txBox="1"/>
          <p:nvPr/>
        </p:nvSpPr>
        <p:spPr>
          <a:xfrm>
            <a:off x="9005511" y="531436"/>
            <a:ext cx="8243710" cy="1013098"/>
          </a:xfrm>
          <a:prstGeom prst="rect">
            <a:avLst/>
          </a:prstGeom>
        </p:spPr>
        <p:txBody>
          <a:bodyPr wrap="square" lIns="0" tIns="0" rIns="0" bIns="0" rtlCol="0" anchor="t">
            <a:spAutoFit/>
          </a:bodyPr>
          <a:lstStyle/>
          <a:p>
            <a:pPr algn="ctr">
              <a:lnSpc>
                <a:spcPts val="7943"/>
              </a:lnSpc>
              <a:spcBef>
                <a:spcPct val="0"/>
              </a:spcBef>
            </a:pPr>
            <a:r>
              <a:rPr lang="en-US" sz="7029" dirty="0">
                <a:solidFill>
                  <a:srgbClr val="000000"/>
                </a:solidFill>
                <a:latin typeface="Belleza"/>
              </a:rPr>
              <a:t>2-way communications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4746636"/>
            <a:ext cx="4819640" cy="3650800"/>
          </a:xfrm>
          <a:prstGeom prst="rect">
            <a:avLst/>
          </a:prstGeom>
        </p:spPr>
        <p:txBody>
          <a:bodyPr lIns="0" tIns="0" rIns="0" bIns="0" rtlCol="0" anchor="t">
            <a:spAutoFit/>
          </a:bodyPr>
          <a:lstStyle/>
          <a:p>
            <a:pPr algn="ctr">
              <a:lnSpc>
                <a:spcPts val="4128"/>
              </a:lnSpc>
            </a:pPr>
            <a:endParaRPr/>
          </a:p>
          <a:p>
            <a:pPr algn="ctr">
              <a:lnSpc>
                <a:spcPts val="4128"/>
              </a:lnSpc>
            </a:pPr>
            <a:r>
              <a:rPr lang="en-US" sz="3200">
                <a:solidFill>
                  <a:srgbClr val="000000"/>
                </a:solidFill>
                <a:latin typeface="Belleza Italics"/>
              </a:rPr>
              <a:t>Dr. Amy Thurlow</a:t>
            </a:r>
          </a:p>
          <a:p>
            <a:pPr algn="ctr">
              <a:lnSpc>
                <a:spcPts val="4128"/>
              </a:lnSpc>
            </a:pPr>
            <a:endParaRPr lang="en-US" sz="3200">
              <a:solidFill>
                <a:srgbClr val="000000"/>
              </a:solidFill>
              <a:latin typeface="Belleza Italics"/>
            </a:endParaRPr>
          </a:p>
          <a:p>
            <a:pPr algn="ctr">
              <a:lnSpc>
                <a:spcPts val="4128"/>
              </a:lnSpc>
            </a:pPr>
            <a:r>
              <a:rPr lang="en-US" sz="3200">
                <a:solidFill>
                  <a:srgbClr val="000000"/>
                </a:solidFill>
                <a:latin typeface="Belleza"/>
              </a:rPr>
              <a:t>Dr. Alla Kushniryk</a:t>
            </a:r>
          </a:p>
          <a:p>
            <a:pPr algn="ctr">
              <a:lnSpc>
                <a:spcPts val="4128"/>
              </a:lnSpc>
            </a:pPr>
            <a:endParaRPr lang="en-US" sz="3200">
              <a:solidFill>
                <a:srgbClr val="000000"/>
              </a:solidFill>
              <a:latin typeface="Belleza"/>
            </a:endParaRPr>
          </a:p>
          <a:p>
            <a:pPr algn="ctr">
              <a:lnSpc>
                <a:spcPts val="4128"/>
              </a:lnSpc>
            </a:pPr>
            <a:r>
              <a:rPr lang="en-US" sz="3200">
                <a:solidFill>
                  <a:srgbClr val="000000"/>
                </a:solidFill>
                <a:latin typeface="Belleza"/>
              </a:rPr>
              <a:t>Alyssa Simon</a:t>
            </a:r>
          </a:p>
          <a:p>
            <a:pPr algn="ctr">
              <a:lnSpc>
                <a:spcPts val="4128"/>
              </a:lnSpc>
            </a:pPr>
            <a:endParaRPr lang="en-US" sz="3200">
              <a:solidFill>
                <a:srgbClr val="000000"/>
              </a:solidFill>
              <a:latin typeface="Belleza"/>
            </a:endParaRPr>
          </a:p>
        </p:txBody>
      </p:sp>
      <p:sp>
        <p:nvSpPr>
          <p:cNvPr id="3" name="TextBox 3"/>
          <p:cNvSpPr txBox="1"/>
          <p:nvPr/>
        </p:nvSpPr>
        <p:spPr>
          <a:xfrm>
            <a:off x="-2093374" y="95250"/>
            <a:ext cx="11000554" cy="4309635"/>
          </a:xfrm>
          <a:prstGeom prst="rect">
            <a:avLst/>
          </a:prstGeom>
        </p:spPr>
        <p:txBody>
          <a:bodyPr lIns="0" tIns="0" rIns="0" bIns="0" rtlCol="0" anchor="t">
            <a:spAutoFit/>
          </a:bodyPr>
          <a:lstStyle/>
          <a:p>
            <a:pPr algn="ctr">
              <a:lnSpc>
                <a:spcPts val="16821"/>
              </a:lnSpc>
            </a:pPr>
            <a:r>
              <a:rPr lang="en-US" sz="14885">
                <a:solidFill>
                  <a:srgbClr val="000000"/>
                </a:solidFill>
                <a:latin typeface="Moontime"/>
              </a:rPr>
              <a:t>Background</a:t>
            </a:r>
          </a:p>
          <a:p>
            <a:pPr algn="ctr">
              <a:lnSpc>
                <a:spcPts val="16821"/>
              </a:lnSpc>
            </a:pPr>
            <a:endParaRPr lang="en-US" sz="14885">
              <a:solidFill>
                <a:srgbClr val="000000"/>
              </a:solidFill>
              <a:latin typeface="Moontime"/>
            </a:endParaRPr>
          </a:p>
        </p:txBody>
      </p:sp>
      <p:pic>
        <p:nvPicPr>
          <p:cNvPr id="4" name="Picture 4"/>
          <p:cNvPicPr>
            <a:picLocks noChangeAspect="1"/>
          </p:cNvPicPr>
          <p:nvPr/>
        </p:nvPicPr>
        <p:blipFill>
          <a:blip r:embed="rId2"/>
          <a:srcRect/>
          <a:stretch>
            <a:fillRect/>
          </a:stretch>
        </p:blipFill>
        <p:spPr>
          <a:xfrm>
            <a:off x="4522480" y="4784736"/>
            <a:ext cx="5709897" cy="5502264"/>
          </a:xfrm>
          <a:prstGeom prst="rect">
            <a:avLst/>
          </a:prstGeom>
        </p:spPr>
      </p:pic>
      <p:sp>
        <p:nvSpPr>
          <p:cNvPr id="5" name="TextBox 5"/>
          <p:cNvSpPr txBox="1"/>
          <p:nvPr/>
        </p:nvSpPr>
        <p:spPr>
          <a:xfrm>
            <a:off x="10232377" y="1114425"/>
            <a:ext cx="8109430" cy="691414"/>
          </a:xfrm>
          <a:prstGeom prst="rect">
            <a:avLst/>
          </a:prstGeom>
        </p:spPr>
        <p:txBody>
          <a:bodyPr lIns="0" tIns="0" rIns="0" bIns="0" rtlCol="0" anchor="t">
            <a:spAutoFit/>
          </a:bodyPr>
          <a:lstStyle/>
          <a:p>
            <a:pPr>
              <a:lnSpc>
                <a:spcPts val="5103"/>
              </a:lnSpc>
            </a:pPr>
            <a:r>
              <a:rPr lang="en-US" sz="5103">
                <a:solidFill>
                  <a:srgbClr val="D88E69"/>
                </a:solidFill>
                <a:latin typeface="Belleza Bold Italics"/>
              </a:rPr>
              <a:t>Origins of the project</a:t>
            </a:r>
          </a:p>
        </p:txBody>
      </p:sp>
      <p:sp>
        <p:nvSpPr>
          <p:cNvPr id="6" name="TextBox 6"/>
          <p:cNvSpPr txBox="1"/>
          <p:nvPr/>
        </p:nvSpPr>
        <p:spPr>
          <a:xfrm>
            <a:off x="566763" y="3614674"/>
            <a:ext cx="7239291" cy="608027"/>
          </a:xfrm>
          <a:prstGeom prst="rect">
            <a:avLst/>
          </a:prstGeom>
        </p:spPr>
        <p:txBody>
          <a:bodyPr lIns="0" tIns="0" rIns="0" bIns="0" rtlCol="0" anchor="t">
            <a:spAutoFit/>
          </a:bodyPr>
          <a:lstStyle/>
          <a:p>
            <a:pPr>
              <a:lnSpc>
                <a:spcPts val="4555"/>
              </a:lnSpc>
            </a:pPr>
            <a:r>
              <a:rPr lang="en-US" sz="4555">
                <a:solidFill>
                  <a:srgbClr val="D88E69"/>
                </a:solidFill>
                <a:latin typeface="Belleza Bold Italics"/>
              </a:rPr>
              <a:t>Research project done by:</a:t>
            </a:r>
          </a:p>
        </p:txBody>
      </p:sp>
      <p:sp>
        <p:nvSpPr>
          <p:cNvPr id="7" name="TextBox 7"/>
          <p:cNvSpPr txBox="1"/>
          <p:nvPr/>
        </p:nvSpPr>
        <p:spPr>
          <a:xfrm>
            <a:off x="10401831" y="1843939"/>
            <a:ext cx="10169831" cy="1008283"/>
          </a:xfrm>
          <a:prstGeom prst="rect">
            <a:avLst/>
          </a:prstGeom>
        </p:spPr>
        <p:txBody>
          <a:bodyPr lIns="0" tIns="0" rIns="0" bIns="0" rtlCol="0" anchor="t">
            <a:spAutoFit/>
          </a:bodyPr>
          <a:lstStyle/>
          <a:p>
            <a:pPr>
              <a:lnSpc>
                <a:spcPts val="7910"/>
              </a:lnSpc>
            </a:pPr>
            <a:r>
              <a:rPr lang="en-US" sz="7000">
                <a:solidFill>
                  <a:srgbClr val="000000"/>
                </a:solidFill>
                <a:latin typeface="Moontime"/>
              </a:rPr>
              <a:t>Conducted in 2014</a:t>
            </a:r>
          </a:p>
        </p:txBody>
      </p:sp>
      <p:sp>
        <p:nvSpPr>
          <p:cNvPr id="8" name="TextBox 8"/>
          <p:cNvSpPr txBox="1"/>
          <p:nvPr/>
        </p:nvSpPr>
        <p:spPr>
          <a:xfrm>
            <a:off x="10559058" y="2795072"/>
            <a:ext cx="7603060" cy="6625147"/>
          </a:xfrm>
          <a:prstGeom prst="rect">
            <a:avLst/>
          </a:prstGeom>
        </p:spPr>
        <p:txBody>
          <a:bodyPr lIns="0" tIns="0" rIns="0" bIns="0" rtlCol="0" anchor="t">
            <a:spAutoFit/>
          </a:bodyPr>
          <a:lstStyle/>
          <a:p>
            <a:pPr>
              <a:lnSpc>
                <a:spcPts val="3973"/>
              </a:lnSpc>
              <a:spcBef>
                <a:spcPct val="0"/>
              </a:spcBef>
            </a:pPr>
            <a:r>
              <a:rPr lang="en-US" sz="2838" dirty="0">
                <a:solidFill>
                  <a:srgbClr val="341919"/>
                </a:solidFill>
                <a:latin typeface="Belleza"/>
              </a:rPr>
              <a:t>- The researchers participated in Generally Accepted Practices Research Project (GAP) through the funding of CPRS</a:t>
            </a:r>
          </a:p>
          <a:p>
            <a:pPr>
              <a:lnSpc>
                <a:spcPts val="3973"/>
              </a:lnSpc>
              <a:spcBef>
                <a:spcPct val="0"/>
              </a:spcBef>
            </a:pPr>
            <a:endParaRPr lang="en-US" sz="2838" dirty="0">
              <a:solidFill>
                <a:srgbClr val="341919"/>
              </a:solidFill>
              <a:latin typeface="Belleza"/>
            </a:endParaRPr>
          </a:p>
          <a:p>
            <a:pPr>
              <a:lnSpc>
                <a:spcPts val="3973"/>
              </a:lnSpc>
              <a:spcBef>
                <a:spcPct val="0"/>
              </a:spcBef>
            </a:pPr>
            <a:r>
              <a:rPr lang="en-US" sz="2838" dirty="0">
                <a:solidFill>
                  <a:srgbClr val="341919"/>
                </a:solidFill>
                <a:latin typeface="Belleza"/>
              </a:rPr>
              <a:t>Through their attendance in GAP, they found the following:</a:t>
            </a:r>
          </a:p>
          <a:p>
            <a:pPr marL="468588" lvl="1" indent="-234294">
              <a:lnSpc>
                <a:spcPts val="3973"/>
              </a:lnSpc>
              <a:buFont typeface="Arial"/>
              <a:buChar char="•"/>
            </a:pPr>
            <a:r>
              <a:rPr lang="en-US" sz="2838" dirty="0">
                <a:solidFill>
                  <a:srgbClr val="341919"/>
                </a:solidFill>
                <a:latin typeface="Belleza"/>
              </a:rPr>
              <a:t>Social media is a core and growing part of PR practitioners' practice</a:t>
            </a:r>
          </a:p>
          <a:p>
            <a:pPr marL="468588" lvl="1" indent="-234294">
              <a:lnSpc>
                <a:spcPts val="3973"/>
              </a:lnSpc>
              <a:buFont typeface="Arial"/>
              <a:buChar char="•"/>
            </a:pPr>
            <a:r>
              <a:rPr lang="en-US" sz="2838" dirty="0">
                <a:solidFill>
                  <a:srgbClr val="341919"/>
                </a:solidFill>
                <a:latin typeface="Belleza"/>
              </a:rPr>
              <a:t>Measurement and evaluation of this continues to be challenging for PR practitioners </a:t>
            </a:r>
          </a:p>
          <a:p>
            <a:pPr marL="468588" lvl="1" indent="-234294">
              <a:lnSpc>
                <a:spcPts val="3973"/>
              </a:lnSpc>
              <a:buFont typeface="Arial"/>
              <a:buChar char="•"/>
            </a:pPr>
            <a:r>
              <a:rPr lang="en-US" sz="2838" dirty="0">
                <a:solidFill>
                  <a:srgbClr val="341919"/>
                </a:solidFill>
                <a:latin typeface="Belleza"/>
              </a:rPr>
              <a:t>The senior decision makers are both happy to have social media and are afraid of the lack of control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8E69"/>
        </a:solidFill>
        <a:effectLst/>
      </p:bgPr>
    </p:bg>
    <p:spTree>
      <p:nvGrpSpPr>
        <p:cNvPr id="1" name=""/>
        <p:cNvGrpSpPr/>
        <p:nvPr/>
      </p:nvGrpSpPr>
      <p:grpSpPr>
        <a:xfrm>
          <a:off x="0" y="0"/>
          <a:ext cx="0" cy="0"/>
          <a:chOff x="0" y="0"/>
          <a:chExt cx="0" cy="0"/>
        </a:xfrm>
      </p:grpSpPr>
      <p:sp>
        <p:nvSpPr>
          <p:cNvPr id="2" name="TextBox 2"/>
          <p:cNvSpPr txBox="1"/>
          <p:nvPr/>
        </p:nvSpPr>
        <p:spPr>
          <a:xfrm>
            <a:off x="1475396" y="2364750"/>
            <a:ext cx="16812604" cy="1011815"/>
          </a:xfrm>
          <a:prstGeom prst="rect">
            <a:avLst/>
          </a:prstGeom>
        </p:spPr>
        <p:txBody>
          <a:bodyPr wrap="square" lIns="0" tIns="0" rIns="0" bIns="0" rtlCol="0" anchor="t">
            <a:spAutoFit/>
          </a:bodyPr>
          <a:lstStyle/>
          <a:p>
            <a:pPr>
              <a:lnSpc>
                <a:spcPts val="8550"/>
              </a:lnSpc>
            </a:pPr>
            <a:r>
              <a:rPr lang="en-US" sz="4800" spc="916" dirty="0">
                <a:solidFill>
                  <a:srgbClr val="FDFDFD"/>
                </a:solidFill>
                <a:latin typeface="Moontime"/>
              </a:rPr>
              <a:t>CONTROL AND MEASUREMENTS IN SOCIAL MEDIA</a:t>
            </a:r>
          </a:p>
        </p:txBody>
      </p:sp>
      <p:sp>
        <p:nvSpPr>
          <p:cNvPr id="3" name="TextBox 3"/>
          <p:cNvSpPr txBox="1"/>
          <p:nvPr/>
        </p:nvSpPr>
        <p:spPr>
          <a:xfrm>
            <a:off x="1676400" y="3376565"/>
            <a:ext cx="16001875" cy="3070375"/>
          </a:xfrm>
          <a:prstGeom prst="rect">
            <a:avLst/>
          </a:prstGeom>
        </p:spPr>
        <p:txBody>
          <a:bodyPr lIns="0" tIns="0" rIns="0" bIns="0" rtlCol="0" anchor="t">
            <a:spAutoFit/>
          </a:bodyPr>
          <a:lstStyle/>
          <a:p>
            <a:pPr marL="677727" lvl="1" indent="-338863">
              <a:lnSpc>
                <a:spcPts val="6157"/>
              </a:lnSpc>
              <a:buFont typeface="Arial"/>
              <a:buChar char="•"/>
            </a:pPr>
            <a:r>
              <a:rPr lang="en-US" sz="4104" spc="41" dirty="0">
                <a:solidFill>
                  <a:srgbClr val="FDFDFD"/>
                </a:solidFill>
                <a:latin typeface="Belleza"/>
              </a:rPr>
              <a:t>Should an organization have a social media policy to gain control or a social media strategy to integrate social media into the organization?</a:t>
            </a:r>
          </a:p>
          <a:p>
            <a:pPr>
              <a:lnSpc>
                <a:spcPts val="6157"/>
              </a:lnSpc>
            </a:pPr>
            <a:endParaRPr lang="en-US" sz="4104" spc="41" dirty="0">
              <a:solidFill>
                <a:srgbClr val="FDFDFD"/>
              </a:solidFill>
              <a:latin typeface="Belleza"/>
            </a:endParaRPr>
          </a:p>
          <a:p>
            <a:pPr marL="677727" lvl="1" indent="-338864">
              <a:lnSpc>
                <a:spcPts val="6157"/>
              </a:lnSpc>
              <a:buFont typeface="Arial"/>
              <a:buChar char="•"/>
            </a:pPr>
            <a:r>
              <a:rPr lang="en-US" sz="4104" spc="41" dirty="0">
                <a:solidFill>
                  <a:srgbClr val="FDFDFD"/>
                </a:solidFill>
                <a:latin typeface="Belleza"/>
              </a:rPr>
              <a:t>How does one measure and evaluate social media?</a:t>
            </a:r>
          </a:p>
        </p:txBody>
      </p:sp>
      <p:sp>
        <p:nvSpPr>
          <p:cNvPr id="4" name="TextBox 4"/>
          <p:cNvSpPr txBox="1"/>
          <p:nvPr/>
        </p:nvSpPr>
        <p:spPr>
          <a:xfrm>
            <a:off x="0" y="396732"/>
            <a:ext cx="8922519" cy="1311560"/>
          </a:xfrm>
          <a:prstGeom prst="rect">
            <a:avLst/>
          </a:prstGeom>
        </p:spPr>
        <p:txBody>
          <a:bodyPr lIns="0" tIns="0" rIns="0" bIns="0" rtlCol="0" anchor="t">
            <a:spAutoFit/>
          </a:bodyPr>
          <a:lstStyle/>
          <a:p>
            <a:pPr algn="ctr">
              <a:lnSpc>
                <a:spcPts val="10077"/>
              </a:lnSpc>
            </a:pPr>
            <a:r>
              <a:rPr lang="en-US" sz="8918">
                <a:solidFill>
                  <a:srgbClr val="FFFFFF"/>
                </a:solidFill>
                <a:latin typeface="Belleza Bold"/>
              </a:rPr>
              <a:t>Areas of Concern</a:t>
            </a:r>
          </a:p>
        </p:txBody>
      </p:sp>
      <p:pic>
        <p:nvPicPr>
          <p:cNvPr id="5" name="Picture 5"/>
          <p:cNvPicPr>
            <a:picLocks noChangeAspect="1"/>
          </p:cNvPicPr>
          <p:nvPr/>
        </p:nvPicPr>
        <p:blipFill>
          <a:blip r:embed="rId2"/>
          <a:srcRect/>
          <a:stretch>
            <a:fillRect/>
          </a:stretch>
        </p:blipFill>
        <p:spPr>
          <a:xfrm rot="8036405">
            <a:off x="228278" y="2693238"/>
            <a:ext cx="21049840" cy="249513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143237" y="353288"/>
            <a:ext cx="4389637" cy="3918749"/>
          </a:xfrm>
          <a:prstGeom prst="rect">
            <a:avLst/>
          </a:prstGeom>
        </p:spPr>
      </p:pic>
      <p:sp>
        <p:nvSpPr>
          <p:cNvPr id="3" name="AutoShape 3"/>
          <p:cNvSpPr/>
          <p:nvPr/>
        </p:nvSpPr>
        <p:spPr>
          <a:xfrm>
            <a:off x="9144000" y="4272037"/>
            <a:ext cx="194056" cy="5755000"/>
          </a:xfrm>
          <a:prstGeom prst="rect">
            <a:avLst/>
          </a:prstGeom>
          <a:solidFill>
            <a:srgbClr val="769D86"/>
          </a:solidFill>
        </p:spPr>
      </p:sp>
      <p:grpSp>
        <p:nvGrpSpPr>
          <p:cNvPr id="4" name="Group 4"/>
          <p:cNvGrpSpPr/>
          <p:nvPr/>
        </p:nvGrpSpPr>
        <p:grpSpPr>
          <a:xfrm>
            <a:off x="818542" y="982643"/>
            <a:ext cx="7182482" cy="5270331"/>
            <a:chOff x="0" y="0"/>
            <a:chExt cx="9576643" cy="7027108"/>
          </a:xfrm>
        </p:grpSpPr>
        <p:sp>
          <p:nvSpPr>
            <p:cNvPr id="5" name="TextBox 5"/>
            <p:cNvSpPr txBox="1"/>
            <p:nvPr/>
          </p:nvSpPr>
          <p:spPr>
            <a:xfrm>
              <a:off x="0" y="57150"/>
              <a:ext cx="9568811" cy="1401910"/>
            </a:xfrm>
            <a:prstGeom prst="rect">
              <a:avLst/>
            </a:prstGeom>
          </p:spPr>
          <p:txBody>
            <a:bodyPr lIns="0" tIns="0" rIns="0" bIns="0" rtlCol="0" anchor="t">
              <a:spAutoFit/>
            </a:bodyPr>
            <a:lstStyle/>
            <a:p>
              <a:pPr algn="ctr">
                <a:lnSpc>
                  <a:spcPts val="7992"/>
                </a:lnSpc>
              </a:pPr>
              <a:r>
                <a:rPr lang="en-US" sz="7200" spc="972">
                  <a:solidFill>
                    <a:srgbClr val="D88E69"/>
                  </a:solidFill>
                  <a:latin typeface="Belleza Italics"/>
                </a:rPr>
                <a:t>62%</a:t>
              </a:r>
            </a:p>
          </p:txBody>
        </p:sp>
        <p:sp>
          <p:nvSpPr>
            <p:cNvPr id="6" name="TextBox 6"/>
            <p:cNvSpPr txBox="1"/>
            <p:nvPr/>
          </p:nvSpPr>
          <p:spPr>
            <a:xfrm>
              <a:off x="7832" y="1619852"/>
              <a:ext cx="9553147" cy="1172494"/>
            </a:xfrm>
            <a:prstGeom prst="rect">
              <a:avLst/>
            </a:prstGeom>
          </p:spPr>
          <p:txBody>
            <a:bodyPr lIns="0" tIns="0" rIns="0" bIns="0" rtlCol="0" anchor="t">
              <a:spAutoFit/>
            </a:bodyPr>
            <a:lstStyle/>
            <a:p>
              <a:pPr algn="ctr">
                <a:lnSpc>
                  <a:spcPts val="3546"/>
                </a:lnSpc>
              </a:pPr>
              <a:r>
                <a:rPr lang="en-US" sz="2533" spc="380">
                  <a:solidFill>
                    <a:srgbClr val="D88E69"/>
                  </a:solidFill>
                  <a:latin typeface="IBM Plex Sans Hebrew Text"/>
                </a:rPr>
                <a:t>OF RESPONDENTS HAVE A FORMAL WRITTEN SOCIAL MEDIA POLICY</a:t>
              </a:r>
            </a:p>
          </p:txBody>
        </p:sp>
        <p:sp>
          <p:nvSpPr>
            <p:cNvPr id="7" name="TextBox 7"/>
            <p:cNvSpPr txBox="1"/>
            <p:nvPr/>
          </p:nvSpPr>
          <p:spPr>
            <a:xfrm>
              <a:off x="7832" y="4400056"/>
              <a:ext cx="9568811" cy="1293766"/>
            </a:xfrm>
            <a:prstGeom prst="rect">
              <a:avLst/>
            </a:prstGeom>
          </p:spPr>
          <p:txBody>
            <a:bodyPr lIns="0" tIns="0" rIns="0" bIns="0" rtlCol="0" anchor="t">
              <a:spAutoFit/>
            </a:bodyPr>
            <a:lstStyle/>
            <a:p>
              <a:pPr algn="ctr">
                <a:lnSpc>
                  <a:spcPts val="8060"/>
                </a:lnSpc>
              </a:pPr>
              <a:r>
                <a:rPr lang="en-US" sz="5757" spc="633">
                  <a:solidFill>
                    <a:srgbClr val="D88E69"/>
                  </a:solidFill>
                  <a:latin typeface="Belleza Italics"/>
                </a:rPr>
                <a:t>24%</a:t>
              </a:r>
            </a:p>
          </p:txBody>
        </p:sp>
        <p:sp>
          <p:nvSpPr>
            <p:cNvPr id="8" name="TextBox 8"/>
            <p:cNvSpPr txBox="1"/>
            <p:nvPr/>
          </p:nvSpPr>
          <p:spPr>
            <a:xfrm>
              <a:off x="15664" y="5854614"/>
              <a:ext cx="9553147" cy="1172494"/>
            </a:xfrm>
            <a:prstGeom prst="rect">
              <a:avLst/>
            </a:prstGeom>
          </p:spPr>
          <p:txBody>
            <a:bodyPr lIns="0" tIns="0" rIns="0" bIns="0" rtlCol="0" anchor="t">
              <a:spAutoFit/>
            </a:bodyPr>
            <a:lstStyle/>
            <a:p>
              <a:pPr algn="ctr">
                <a:lnSpc>
                  <a:spcPts val="3546"/>
                </a:lnSpc>
              </a:pPr>
              <a:r>
                <a:rPr lang="en-US" sz="2533" spc="380">
                  <a:solidFill>
                    <a:srgbClr val="D88E69"/>
                  </a:solidFill>
                  <a:latin typeface="IBM Plex Sans Hebrew Text"/>
                </a:rPr>
                <a:t>OF RESPONDENTS HAVE A WRITTEN INFORMAL SOCIAL MEDIA POLICY</a:t>
              </a:r>
            </a:p>
          </p:txBody>
        </p:sp>
        <p:sp>
          <p:nvSpPr>
            <p:cNvPr id="9" name="AutoShape 9"/>
            <p:cNvSpPr/>
            <p:nvPr/>
          </p:nvSpPr>
          <p:spPr>
            <a:xfrm>
              <a:off x="11347" y="3598804"/>
              <a:ext cx="9553948" cy="118619"/>
            </a:xfrm>
            <a:prstGeom prst="rect">
              <a:avLst/>
            </a:prstGeom>
            <a:solidFill>
              <a:srgbClr val="D88E69"/>
            </a:solidFill>
          </p:spPr>
        </p:sp>
      </p:grpSp>
      <p:sp>
        <p:nvSpPr>
          <p:cNvPr id="10" name="TextBox 10"/>
          <p:cNvSpPr txBox="1"/>
          <p:nvPr/>
        </p:nvSpPr>
        <p:spPr>
          <a:xfrm>
            <a:off x="405988" y="7665622"/>
            <a:ext cx="8014150" cy="1113209"/>
          </a:xfrm>
          <a:prstGeom prst="rect">
            <a:avLst/>
          </a:prstGeom>
        </p:spPr>
        <p:txBody>
          <a:bodyPr lIns="0" tIns="0" rIns="0" bIns="0" rtlCol="0" anchor="t">
            <a:spAutoFit/>
          </a:bodyPr>
          <a:lstStyle/>
          <a:p>
            <a:pPr algn="ctr">
              <a:lnSpc>
                <a:spcPts val="9001"/>
              </a:lnSpc>
            </a:pPr>
            <a:r>
              <a:rPr lang="en-US" sz="6429" spc="707">
                <a:solidFill>
                  <a:srgbClr val="D88E69"/>
                </a:solidFill>
                <a:latin typeface="Belleza Italics"/>
              </a:rPr>
              <a:t>14%</a:t>
            </a:r>
          </a:p>
        </p:txBody>
      </p:sp>
      <p:sp>
        <p:nvSpPr>
          <p:cNvPr id="11" name="TextBox 11"/>
          <p:cNvSpPr txBox="1"/>
          <p:nvPr/>
        </p:nvSpPr>
        <p:spPr>
          <a:xfrm>
            <a:off x="412547" y="8904213"/>
            <a:ext cx="8001031" cy="991282"/>
          </a:xfrm>
          <a:prstGeom prst="rect">
            <a:avLst/>
          </a:prstGeom>
        </p:spPr>
        <p:txBody>
          <a:bodyPr lIns="0" tIns="0" rIns="0" bIns="0" rtlCol="0" anchor="t">
            <a:spAutoFit/>
          </a:bodyPr>
          <a:lstStyle/>
          <a:p>
            <a:pPr algn="ctr">
              <a:lnSpc>
                <a:spcPts val="3960"/>
              </a:lnSpc>
            </a:pPr>
            <a:r>
              <a:rPr lang="en-US" sz="2828" spc="424">
                <a:solidFill>
                  <a:srgbClr val="D88E69"/>
                </a:solidFill>
                <a:latin typeface="IBM Plex Sans Hebrew Text"/>
              </a:rPr>
              <a:t>OF RESPONDENTS NO SOCIAL MEDIA POLICY</a:t>
            </a:r>
          </a:p>
        </p:txBody>
      </p:sp>
      <p:sp>
        <p:nvSpPr>
          <p:cNvPr id="12" name="AutoShape 12"/>
          <p:cNvSpPr/>
          <p:nvPr/>
        </p:nvSpPr>
        <p:spPr>
          <a:xfrm>
            <a:off x="408932" y="7024193"/>
            <a:ext cx="8001703" cy="99347"/>
          </a:xfrm>
          <a:prstGeom prst="rect">
            <a:avLst/>
          </a:prstGeom>
          <a:solidFill>
            <a:srgbClr val="D88E69"/>
          </a:solidFill>
        </p:spPr>
      </p:sp>
      <p:grpSp>
        <p:nvGrpSpPr>
          <p:cNvPr id="13" name="Group 13"/>
          <p:cNvGrpSpPr/>
          <p:nvPr/>
        </p:nvGrpSpPr>
        <p:grpSpPr>
          <a:xfrm>
            <a:off x="10364512" y="1160242"/>
            <a:ext cx="7489859" cy="5269758"/>
            <a:chOff x="0" y="0"/>
            <a:chExt cx="9986478" cy="7026344"/>
          </a:xfrm>
        </p:grpSpPr>
        <p:sp>
          <p:nvSpPr>
            <p:cNvPr id="14" name="TextBox 14"/>
            <p:cNvSpPr txBox="1"/>
            <p:nvPr/>
          </p:nvSpPr>
          <p:spPr>
            <a:xfrm>
              <a:off x="0" y="-133350"/>
              <a:ext cx="9978311" cy="1353359"/>
            </a:xfrm>
            <a:prstGeom prst="rect">
              <a:avLst/>
            </a:prstGeom>
          </p:spPr>
          <p:txBody>
            <a:bodyPr lIns="0" tIns="0" rIns="0" bIns="0" rtlCol="0" anchor="t">
              <a:spAutoFit/>
            </a:bodyPr>
            <a:lstStyle/>
            <a:p>
              <a:pPr algn="ctr">
                <a:lnSpc>
                  <a:spcPts val="8405"/>
                </a:lnSpc>
              </a:pPr>
              <a:r>
                <a:rPr lang="en-US" sz="6003" spc="660">
                  <a:solidFill>
                    <a:srgbClr val="D88E69"/>
                  </a:solidFill>
                  <a:latin typeface="Belleza Italics"/>
                </a:rPr>
                <a:t>53%</a:t>
              </a:r>
            </a:p>
          </p:txBody>
        </p:sp>
        <p:sp>
          <p:nvSpPr>
            <p:cNvPr id="15" name="TextBox 15"/>
            <p:cNvSpPr txBox="1"/>
            <p:nvPr/>
          </p:nvSpPr>
          <p:spPr>
            <a:xfrm>
              <a:off x="8167" y="1409178"/>
              <a:ext cx="9961977" cy="1201175"/>
            </a:xfrm>
            <a:prstGeom prst="rect">
              <a:avLst/>
            </a:prstGeom>
          </p:spPr>
          <p:txBody>
            <a:bodyPr lIns="0" tIns="0" rIns="0" bIns="0" rtlCol="0" anchor="t">
              <a:spAutoFit/>
            </a:bodyPr>
            <a:lstStyle/>
            <a:p>
              <a:pPr algn="ctr">
                <a:lnSpc>
                  <a:spcPts val="3698"/>
                </a:lnSpc>
              </a:pPr>
              <a:r>
                <a:rPr lang="en-US" sz="2641" spc="396">
                  <a:solidFill>
                    <a:srgbClr val="D88E69"/>
                  </a:solidFill>
                  <a:latin typeface="IBM Plex Sans Hebrew Text"/>
                </a:rPr>
                <a:t>OF RESPONDENTS HAVE A SOCIAL MEDIA STRATEGY</a:t>
              </a:r>
            </a:p>
          </p:txBody>
        </p:sp>
        <p:sp>
          <p:nvSpPr>
            <p:cNvPr id="16" name="TextBox 16"/>
            <p:cNvSpPr txBox="1"/>
            <p:nvPr/>
          </p:nvSpPr>
          <p:spPr>
            <a:xfrm>
              <a:off x="8167" y="4282640"/>
              <a:ext cx="9978311" cy="1353359"/>
            </a:xfrm>
            <a:prstGeom prst="rect">
              <a:avLst/>
            </a:prstGeom>
          </p:spPr>
          <p:txBody>
            <a:bodyPr lIns="0" tIns="0" rIns="0" bIns="0" rtlCol="0" anchor="t">
              <a:spAutoFit/>
            </a:bodyPr>
            <a:lstStyle/>
            <a:p>
              <a:pPr algn="ctr">
                <a:lnSpc>
                  <a:spcPts val="8405"/>
                </a:lnSpc>
              </a:pPr>
              <a:r>
                <a:rPr lang="en-US" sz="6003" spc="660">
                  <a:solidFill>
                    <a:srgbClr val="D88E69"/>
                  </a:solidFill>
                  <a:latin typeface="Belleza Italics"/>
                </a:rPr>
                <a:t>35%</a:t>
              </a:r>
            </a:p>
          </p:txBody>
        </p:sp>
        <p:sp>
          <p:nvSpPr>
            <p:cNvPr id="17" name="TextBox 17"/>
            <p:cNvSpPr txBox="1"/>
            <p:nvPr/>
          </p:nvSpPr>
          <p:spPr>
            <a:xfrm>
              <a:off x="16334" y="5825168"/>
              <a:ext cx="9961977" cy="1201175"/>
            </a:xfrm>
            <a:prstGeom prst="rect">
              <a:avLst/>
            </a:prstGeom>
          </p:spPr>
          <p:txBody>
            <a:bodyPr lIns="0" tIns="0" rIns="0" bIns="0" rtlCol="0" anchor="t">
              <a:spAutoFit/>
            </a:bodyPr>
            <a:lstStyle/>
            <a:p>
              <a:pPr algn="ctr">
                <a:lnSpc>
                  <a:spcPts val="3698"/>
                </a:lnSpc>
              </a:pPr>
              <a:r>
                <a:rPr lang="en-US" sz="2641" spc="396">
                  <a:solidFill>
                    <a:srgbClr val="D88E69"/>
                  </a:solidFill>
                  <a:latin typeface="IBM Plex Sans Hebrew Text"/>
                </a:rPr>
                <a:t>OF RESPONDENTS HAVE A PLAN TO IMPLEMENT A STRATEGY</a:t>
              </a:r>
            </a:p>
          </p:txBody>
        </p:sp>
        <p:sp>
          <p:nvSpPr>
            <p:cNvPr id="18" name="AutoShape 18"/>
            <p:cNvSpPr/>
            <p:nvPr/>
          </p:nvSpPr>
          <p:spPr>
            <a:xfrm>
              <a:off x="11833" y="3451324"/>
              <a:ext cx="9962813" cy="123695"/>
            </a:xfrm>
            <a:prstGeom prst="rect">
              <a:avLst/>
            </a:prstGeom>
            <a:solidFill>
              <a:srgbClr val="D88E69"/>
            </a:solidFill>
          </p:spPr>
        </p:sp>
      </p:grpSp>
      <p:sp>
        <p:nvSpPr>
          <p:cNvPr id="19" name="TextBox 19"/>
          <p:cNvSpPr txBox="1"/>
          <p:nvPr/>
        </p:nvSpPr>
        <p:spPr>
          <a:xfrm>
            <a:off x="9930882" y="7454707"/>
            <a:ext cx="8357118" cy="1145617"/>
          </a:xfrm>
          <a:prstGeom prst="rect">
            <a:avLst/>
          </a:prstGeom>
        </p:spPr>
        <p:txBody>
          <a:bodyPr lIns="0" tIns="0" rIns="0" bIns="0" rtlCol="0" anchor="t">
            <a:spAutoFit/>
          </a:bodyPr>
          <a:lstStyle/>
          <a:p>
            <a:pPr algn="ctr">
              <a:lnSpc>
                <a:spcPts val="9386"/>
              </a:lnSpc>
            </a:pPr>
            <a:r>
              <a:rPr lang="en-US" sz="6704" spc="737">
                <a:solidFill>
                  <a:srgbClr val="D88E69"/>
                </a:solidFill>
                <a:latin typeface="Belleza Italics"/>
              </a:rPr>
              <a:t>8%</a:t>
            </a:r>
          </a:p>
        </p:txBody>
      </p:sp>
      <p:sp>
        <p:nvSpPr>
          <p:cNvPr id="20" name="TextBox 20"/>
          <p:cNvSpPr txBox="1"/>
          <p:nvPr/>
        </p:nvSpPr>
        <p:spPr>
          <a:xfrm>
            <a:off x="9710101" y="8552699"/>
            <a:ext cx="8343438" cy="1546253"/>
          </a:xfrm>
          <a:prstGeom prst="rect">
            <a:avLst/>
          </a:prstGeom>
        </p:spPr>
        <p:txBody>
          <a:bodyPr lIns="0" tIns="0" rIns="0" bIns="0" rtlCol="0" anchor="t">
            <a:spAutoFit/>
          </a:bodyPr>
          <a:lstStyle/>
          <a:p>
            <a:pPr algn="ctr">
              <a:lnSpc>
                <a:spcPts val="4130"/>
              </a:lnSpc>
            </a:pPr>
            <a:r>
              <a:rPr lang="en-US" sz="2950" spc="442">
                <a:solidFill>
                  <a:srgbClr val="D88E69"/>
                </a:solidFill>
                <a:latin typeface="IBM Plex Sans Hebrew Text"/>
              </a:rPr>
              <a:t>OF RESPONDENTS NO PLANS TO HAVE A SOCIAL MEDIA STRATEGY AT ALL</a:t>
            </a:r>
          </a:p>
        </p:txBody>
      </p:sp>
      <p:sp>
        <p:nvSpPr>
          <p:cNvPr id="21" name="AutoShape 21"/>
          <p:cNvSpPr/>
          <p:nvPr/>
        </p:nvSpPr>
        <p:spPr>
          <a:xfrm>
            <a:off x="9930882" y="7045939"/>
            <a:ext cx="8122657" cy="103598"/>
          </a:xfrm>
          <a:prstGeom prst="rect">
            <a:avLst/>
          </a:prstGeom>
          <a:solidFill>
            <a:srgbClr val="D88E69"/>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8E6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2" r="4470"/>
          <a:stretch>
            <a:fillRect/>
          </a:stretch>
        </p:blipFill>
        <p:spPr>
          <a:xfrm>
            <a:off x="0" y="0"/>
            <a:ext cx="12940132" cy="10287000"/>
          </a:xfrm>
          <a:prstGeom prst="rect">
            <a:avLst/>
          </a:prstGeom>
        </p:spPr>
      </p:pic>
      <p:grpSp>
        <p:nvGrpSpPr>
          <p:cNvPr id="3" name="Group 3"/>
          <p:cNvGrpSpPr/>
          <p:nvPr/>
        </p:nvGrpSpPr>
        <p:grpSpPr>
          <a:xfrm>
            <a:off x="304800" y="3352800"/>
            <a:ext cx="12157774" cy="1183389"/>
            <a:chOff x="0" y="0"/>
            <a:chExt cx="6619734" cy="644339"/>
          </a:xfrm>
        </p:grpSpPr>
        <p:sp>
          <p:nvSpPr>
            <p:cNvPr id="4" name="Freeform 4"/>
            <p:cNvSpPr/>
            <p:nvPr/>
          </p:nvSpPr>
          <p:spPr>
            <a:xfrm>
              <a:off x="0" y="0"/>
              <a:ext cx="6619734" cy="644339"/>
            </a:xfrm>
            <a:custGeom>
              <a:avLst/>
              <a:gdLst/>
              <a:ahLst/>
              <a:cxnLst/>
              <a:rect l="l" t="t" r="r" b="b"/>
              <a:pathLst>
                <a:path w="6619734" h="644339">
                  <a:moveTo>
                    <a:pt x="0" y="0"/>
                  </a:moveTo>
                  <a:lnTo>
                    <a:pt x="0" y="644339"/>
                  </a:lnTo>
                  <a:lnTo>
                    <a:pt x="6619734" y="644339"/>
                  </a:lnTo>
                  <a:lnTo>
                    <a:pt x="6619734" y="0"/>
                  </a:lnTo>
                  <a:lnTo>
                    <a:pt x="0" y="0"/>
                  </a:lnTo>
                  <a:close/>
                  <a:moveTo>
                    <a:pt x="6558774" y="583379"/>
                  </a:moveTo>
                  <a:lnTo>
                    <a:pt x="59690" y="583379"/>
                  </a:lnTo>
                  <a:lnTo>
                    <a:pt x="59690" y="59690"/>
                  </a:lnTo>
                  <a:lnTo>
                    <a:pt x="6558774" y="59690"/>
                  </a:lnTo>
                  <a:lnTo>
                    <a:pt x="6558774" y="583379"/>
                  </a:lnTo>
                  <a:close/>
                </a:path>
              </a:pathLst>
            </a:custGeom>
            <a:solidFill>
              <a:srgbClr val="D88E69"/>
            </a:solidFill>
          </p:spPr>
        </p:sp>
      </p:grpSp>
      <p:pic>
        <p:nvPicPr>
          <p:cNvPr id="5" name="Picture 5"/>
          <p:cNvPicPr>
            <a:picLocks noChangeAspect="1"/>
          </p:cNvPicPr>
          <p:nvPr/>
        </p:nvPicPr>
        <p:blipFill>
          <a:blip r:embed="rId3"/>
          <a:srcRect/>
          <a:stretch>
            <a:fillRect/>
          </a:stretch>
        </p:blipFill>
        <p:spPr>
          <a:xfrm rot="2402403">
            <a:off x="10030449" y="-4927075"/>
            <a:ext cx="13970407" cy="16559749"/>
          </a:xfrm>
          <a:prstGeom prst="rect">
            <a:avLst/>
          </a:prstGeom>
        </p:spPr>
      </p:pic>
      <p:sp>
        <p:nvSpPr>
          <p:cNvPr id="6" name="TextBox 6"/>
          <p:cNvSpPr txBox="1"/>
          <p:nvPr/>
        </p:nvSpPr>
        <p:spPr>
          <a:xfrm>
            <a:off x="12835357" y="2810445"/>
            <a:ext cx="5452643" cy="7011368"/>
          </a:xfrm>
          <a:prstGeom prst="rect">
            <a:avLst/>
          </a:prstGeom>
        </p:spPr>
        <p:txBody>
          <a:bodyPr lIns="0" tIns="0" rIns="0" bIns="0" rtlCol="0" anchor="t">
            <a:spAutoFit/>
          </a:bodyPr>
          <a:lstStyle/>
          <a:p>
            <a:pPr algn="ctr">
              <a:lnSpc>
                <a:spcPts val="5539"/>
              </a:lnSpc>
            </a:pPr>
            <a:r>
              <a:rPr lang="en-US" sz="3957" spc="593">
                <a:solidFill>
                  <a:srgbClr val="FDFDFD"/>
                </a:solidFill>
                <a:latin typeface="IBM Plex Sans Hebrew Text"/>
              </a:rPr>
              <a:t>THE MAJORITY </a:t>
            </a:r>
          </a:p>
          <a:p>
            <a:pPr algn="ctr">
              <a:lnSpc>
                <a:spcPts val="5539"/>
              </a:lnSpc>
            </a:pPr>
            <a:r>
              <a:rPr lang="en-US" sz="3957" spc="593">
                <a:solidFill>
                  <a:srgbClr val="FDFDFD"/>
                </a:solidFill>
                <a:latin typeface="IBM Plex Sans Hebrew Text"/>
              </a:rPr>
              <a:t>OF PRACTITIONERS ARE </a:t>
            </a:r>
          </a:p>
          <a:p>
            <a:pPr algn="ctr">
              <a:lnSpc>
                <a:spcPts val="5539"/>
              </a:lnSpc>
            </a:pPr>
            <a:r>
              <a:rPr lang="en-US" sz="3957" spc="593">
                <a:solidFill>
                  <a:srgbClr val="FDFDFD"/>
                </a:solidFill>
                <a:latin typeface="IBM Plex Sans Hebrew Text"/>
              </a:rPr>
              <a:t>NOT USING </a:t>
            </a:r>
          </a:p>
          <a:p>
            <a:pPr algn="ctr">
              <a:lnSpc>
                <a:spcPts val="5539"/>
              </a:lnSpc>
            </a:pPr>
            <a:r>
              <a:rPr lang="en-US" sz="3957" spc="593">
                <a:solidFill>
                  <a:srgbClr val="FDFDFD"/>
                </a:solidFill>
                <a:latin typeface="IBM Plex Sans Hebrew Text"/>
              </a:rPr>
              <a:t>A </a:t>
            </a:r>
          </a:p>
          <a:p>
            <a:pPr algn="ctr">
              <a:lnSpc>
                <a:spcPts val="5539"/>
              </a:lnSpc>
            </a:pPr>
            <a:r>
              <a:rPr lang="en-US" sz="3957" spc="593">
                <a:solidFill>
                  <a:srgbClr val="FDFDFD"/>
                </a:solidFill>
                <a:latin typeface="IBM Plex Sans Hebrew Text"/>
              </a:rPr>
              <a:t>STANDARDIZED METHOD </a:t>
            </a:r>
          </a:p>
          <a:p>
            <a:pPr algn="ctr">
              <a:lnSpc>
                <a:spcPts val="5539"/>
              </a:lnSpc>
            </a:pPr>
            <a:r>
              <a:rPr lang="en-US" sz="3957" spc="593">
                <a:solidFill>
                  <a:srgbClr val="FDFDFD"/>
                </a:solidFill>
                <a:latin typeface="IBM Plex Sans Hebrew Text"/>
              </a:rPr>
              <a:t>OF</a:t>
            </a:r>
          </a:p>
          <a:p>
            <a:pPr algn="ctr">
              <a:lnSpc>
                <a:spcPts val="5539"/>
              </a:lnSpc>
            </a:pPr>
            <a:r>
              <a:rPr lang="en-US" sz="3957" spc="593">
                <a:solidFill>
                  <a:srgbClr val="FDFDFD"/>
                </a:solidFill>
                <a:latin typeface="IBM Plex Sans Hebrew Text"/>
              </a:rPr>
              <a:t>  EVALUATION   </a:t>
            </a:r>
          </a:p>
        </p:txBody>
      </p:sp>
      <p:pic>
        <p:nvPicPr>
          <p:cNvPr id="7" name="Picture 7"/>
          <p:cNvPicPr>
            <a:picLocks noChangeAspect="1"/>
          </p:cNvPicPr>
          <p:nvPr/>
        </p:nvPicPr>
        <p:blipFill>
          <a:blip r:embed="rId4"/>
          <a:srcRect/>
          <a:stretch>
            <a:fillRect/>
          </a:stretch>
        </p:blipFill>
        <p:spPr>
          <a:xfrm>
            <a:off x="13785761" y="323401"/>
            <a:ext cx="2760033" cy="22933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8E69"/>
        </a:solidFill>
        <a:effectLst/>
      </p:bgPr>
    </p:bg>
    <p:spTree>
      <p:nvGrpSpPr>
        <p:cNvPr id="1" name=""/>
        <p:cNvGrpSpPr/>
        <p:nvPr/>
      </p:nvGrpSpPr>
      <p:grpSpPr>
        <a:xfrm>
          <a:off x="0" y="0"/>
          <a:ext cx="0" cy="0"/>
          <a:chOff x="0" y="0"/>
          <a:chExt cx="0" cy="0"/>
        </a:xfrm>
      </p:grpSpPr>
      <p:grpSp>
        <p:nvGrpSpPr>
          <p:cNvPr id="2" name="Group 2"/>
          <p:cNvGrpSpPr/>
          <p:nvPr/>
        </p:nvGrpSpPr>
        <p:grpSpPr>
          <a:xfrm>
            <a:off x="7996212" y="2376159"/>
            <a:ext cx="9565759" cy="5534683"/>
            <a:chOff x="0" y="0"/>
            <a:chExt cx="12754345" cy="7379577"/>
          </a:xfrm>
        </p:grpSpPr>
        <p:pic>
          <p:nvPicPr>
            <p:cNvPr id="3" name="Picture 3"/>
            <p:cNvPicPr>
              <a:picLocks noChangeAspect="1"/>
            </p:cNvPicPr>
            <p:nvPr/>
          </p:nvPicPr>
          <p:blipFill>
            <a:blip r:embed="rId2">
              <a:alphaModFix amt="80000"/>
            </a:blip>
            <a:srcRect t="6496" b="6496"/>
            <a:stretch>
              <a:fillRect/>
            </a:stretch>
          </p:blipFill>
          <p:spPr>
            <a:xfrm>
              <a:off x="0" y="0"/>
              <a:ext cx="6377173" cy="3689788"/>
            </a:xfrm>
            <a:prstGeom prst="rect">
              <a:avLst/>
            </a:prstGeom>
          </p:spPr>
        </p:pic>
        <p:pic>
          <p:nvPicPr>
            <p:cNvPr id="4" name="Picture 4"/>
            <p:cNvPicPr>
              <a:picLocks noChangeAspect="1"/>
            </p:cNvPicPr>
            <p:nvPr/>
          </p:nvPicPr>
          <p:blipFill>
            <a:blip r:embed="rId3">
              <a:alphaModFix amt="80000"/>
            </a:blip>
            <a:srcRect l="1822" r="1822"/>
            <a:stretch>
              <a:fillRect/>
            </a:stretch>
          </p:blipFill>
          <p:spPr>
            <a:xfrm>
              <a:off x="0" y="3689788"/>
              <a:ext cx="6377173" cy="3689788"/>
            </a:xfrm>
            <a:prstGeom prst="rect">
              <a:avLst/>
            </a:prstGeom>
          </p:spPr>
        </p:pic>
        <p:pic>
          <p:nvPicPr>
            <p:cNvPr id="5" name="Picture 5"/>
            <p:cNvPicPr>
              <a:picLocks noChangeAspect="1"/>
            </p:cNvPicPr>
            <p:nvPr/>
          </p:nvPicPr>
          <p:blipFill>
            <a:blip r:embed="rId4">
              <a:alphaModFix amt="80000"/>
            </a:blip>
            <a:srcRect l="21212" r="21212"/>
            <a:stretch>
              <a:fillRect/>
            </a:stretch>
          </p:blipFill>
          <p:spPr>
            <a:xfrm>
              <a:off x="6377173" y="0"/>
              <a:ext cx="6377173" cy="7379577"/>
            </a:xfrm>
            <a:prstGeom prst="rect">
              <a:avLst/>
            </a:prstGeom>
          </p:spPr>
        </p:pic>
      </p:grpSp>
      <p:sp>
        <p:nvSpPr>
          <p:cNvPr id="6" name="TextBox 6"/>
          <p:cNvSpPr txBox="1"/>
          <p:nvPr/>
        </p:nvSpPr>
        <p:spPr>
          <a:xfrm>
            <a:off x="898548" y="2275033"/>
            <a:ext cx="6857671" cy="4746376"/>
          </a:xfrm>
          <a:prstGeom prst="rect">
            <a:avLst/>
          </a:prstGeom>
        </p:spPr>
        <p:txBody>
          <a:bodyPr lIns="0" tIns="0" rIns="0" bIns="0" rtlCol="0" anchor="t">
            <a:spAutoFit/>
          </a:bodyPr>
          <a:lstStyle/>
          <a:p>
            <a:pPr>
              <a:lnSpc>
                <a:spcPts val="5374"/>
              </a:lnSpc>
            </a:pPr>
            <a:r>
              <a:rPr lang="en-US" sz="3583" spc="35">
                <a:solidFill>
                  <a:srgbClr val="FDFDFD"/>
                </a:solidFill>
                <a:latin typeface="Belleza"/>
              </a:rPr>
              <a:t>Social Media tools are used to measure the majority of public relations initiatives</a:t>
            </a:r>
          </a:p>
          <a:p>
            <a:pPr>
              <a:lnSpc>
                <a:spcPts val="5374"/>
              </a:lnSpc>
            </a:pPr>
            <a:endParaRPr lang="en-US" sz="3583" spc="35">
              <a:solidFill>
                <a:srgbClr val="FDFDFD"/>
              </a:solidFill>
              <a:latin typeface="Belleza"/>
            </a:endParaRPr>
          </a:p>
          <a:p>
            <a:pPr>
              <a:lnSpc>
                <a:spcPts val="5374"/>
              </a:lnSpc>
            </a:pPr>
            <a:r>
              <a:rPr lang="en-US" sz="3583" spc="35">
                <a:solidFill>
                  <a:srgbClr val="FDFDFD"/>
                </a:solidFill>
                <a:latin typeface="Belleza"/>
              </a:rPr>
              <a:t>Social Media tools used:</a:t>
            </a:r>
          </a:p>
          <a:p>
            <a:pPr marL="591577" lvl="1" indent="-295788">
              <a:lnSpc>
                <a:spcPts val="5374"/>
              </a:lnSpc>
              <a:buFont typeface="Arial"/>
              <a:buChar char="•"/>
            </a:pPr>
            <a:r>
              <a:rPr lang="en-US" sz="3583" spc="35">
                <a:solidFill>
                  <a:srgbClr val="FDFDFD"/>
                </a:solidFill>
                <a:latin typeface="Belleza"/>
              </a:rPr>
              <a:t>Likes, retweets, friends, website traffic, network size and followers</a:t>
            </a:r>
          </a:p>
        </p:txBody>
      </p:sp>
      <p:sp>
        <p:nvSpPr>
          <p:cNvPr id="7" name="AutoShape 7"/>
          <p:cNvSpPr/>
          <p:nvPr/>
        </p:nvSpPr>
        <p:spPr>
          <a:xfrm>
            <a:off x="0" y="9429793"/>
            <a:ext cx="5508909" cy="115888"/>
          </a:xfrm>
          <a:prstGeom prst="rect">
            <a:avLst/>
          </a:prstGeom>
          <a:solidFill>
            <a:srgbClr val="F9E1C7"/>
          </a:solidFill>
        </p:spPr>
      </p:sp>
      <p:sp>
        <p:nvSpPr>
          <p:cNvPr id="8" name="AutoShape 8"/>
          <p:cNvSpPr/>
          <p:nvPr/>
        </p:nvSpPr>
        <p:spPr>
          <a:xfrm>
            <a:off x="12779091" y="709950"/>
            <a:ext cx="5508909" cy="115888"/>
          </a:xfrm>
          <a:prstGeom prst="rect">
            <a:avLst/>
          </a:prstGeom>
          <a:solidFill>
            <a:srgbClr val="F9E1C7"/>
          </a:solidFill>
        </p:spPr>
      </p:sp>
      <p:pic>
        <p:nvPicPr>
          <p:cNvPr id="9" name="Picture 9"/>
          <p:cNvPicPr>
            <a:picLocks noChangeAspect="1"/>
          </p:cNvPicPr>
          <p:nvPr/>
        </p:nvPicPr>
        <p:blipFill>
          <a:blip r:embed="rId5"/>
          <a:srcRect/>
          <a:stretch>
            <a:fillRect/>
          </a:stretch>
        </p:blipFill>
        <p:spPr>
          <a:xfrm>
            <a:off x="15891299" y="2376159"/>
            <a:ext cx="5534683" cy="5534683"/>
          </a:xfrm>
          <a:prstGeom prst="rect">
            <a:avLst/>
          </a:prstGeom>
        </p:spPr>
      </p:pic>
      <p:pic>
        <p:nvPicPr>
          <p:cNvPr id="10" name="Picture 10"/>
          <p:cNvPicPr>
            <a:picLocks noChangeAspect="1"/>
          </p:cNvPicPr>
          <p:nvPr/>
        </p:nvPicPr>
        <p:blipFill>
          <a:blip r:embed="rId6"/>
          <a:srcRect/>
          <a:stretch>
            <a:fillRect/>
          </a:stretch>
        </p:blipFill>
        <p:spPr>
          <a:xfrm rot="1371604">
            <a:off x="6708547" y="7083438"/>
            <a:ext cx="3308990" cy="2170698"/>
          </a:xfrm>
          <a:prstGeom prst="rect">
            <a:avLst/>
          </a:prstGeom>
        </p:spPr>
      </p:pic>
      <p:sp>
        <p:nvSpPr>
          <p:cNvPr id="11" name="TextBox 11"/>
          <p:cNvSpPr txBox="1"/>
          <p:nvPr/>
        </p:nvSpPr>
        <p:spPr>
          <a:xfrm>
            <a:off x="405433" y="904875"/>
            <a:ext cx="10262567" cy="1097344"/>
          </a:xfrm>
          <a:prstGeom prst="rect">
            <a:avLst/>
          </a:prstGeom>
        </p:spPr>
        <p:txBody>
          <a:bodyPr wrap="square" lIns="0" tIns="0" rIns="0" bIns="0" rtlCol="0" anchor="t">
            <a:spAutoFit/>
          </a:bodyPr>
          <a:lstStyle/>
          <a:p>
            <a:pPr>
              <a:lnSpc>
                <a:spcPts val="8959"/>
              </a:lnSpc>
            </a:pPr>
            <a:r>
              <a:rPr lang="en-US" sz="6399" spc="767">
                <a:solidFill>
                  <a:srgbClr val="FDFDFD"/>
                </a:solidFill>
                <a:latin typeface="Moontime Italics"/>
              </a:rPr>
              <a:t>MEASUREMENT TOOLS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75704"/>
            <a:ext cx="7782412" cy="6643935"/>
          </a:xfrm>
          <a:prstGeom prst="rect">
            <a:avLst/>
          </a:prstGeom>
        </p:spPr>
        <p:txBody>
          <a:bodyPr lIns="0" tIns="0" rIns="0" bIns="0" rtlCol="0" anchor="t">
            <a:spAutoFit/>
          </a:bodyPr>
          <a:lstStyle/>
          <a:p>
            <a:pPr marL="505722" lvl="1" indent="-252861">
              <a:lnSpc>
                <a:spcPts val="3951"/>
              </a:lnSpc>
              <a:buFont typeface="Arial"/>
              <a:buChar char="•"/>
            </a:pPr>
            <a:r>
              <a:rPr lang="en-US" sz="3063" dirty="0">
                <a:solidFill>
                  <a:srgbClr val="D88E69"/>
                </a:solidFill>
                <a:latin typeface="IBM Plex Sans Hebrew Text Italics"/>
              </a:rPr>
              <a:t>Through a literature review, they found that the challenge facing many companies is that</a:t>
            </a:r>
            <a:r>
              <a:rPr lang="en-US" sz="3063" dirty="0">
                <a:solidFill>
                  <a:srgbClr val="6A9699"/>
                </a:solidFill>
                <a:latin typeface="IBM Plex Sans Hebrew Text Italics"/>
              </a:rPr>
              <a:t> although they recognize the need to be active on social media, they do not truly understand how to do it effectively, what performance indicators they should be measuring and how they should measure them.</a:t>
            </a:r>
          </a:p>
          <a:p>
            <a:pPr>
              <a:lnSpc>
                <a:spcPts val="3951"/>
              </a:lnSpc>
            </a:pPr>
            <a:r>
              <a:rPr lang="en-US" sz="3063" dirty="0">
                <a:solidFill>
                  <a:srgbClr val="6A9699"/>
                </a:solidFill>
                <a:latin typeface="IBM Plex Sans Hebrew Text Italics"/>
              </a:rPr>
              <a:t> </a:t>
            </a:r>
          </a:p>
          <a:p>
            <a:pPr marL="505722" lvl="1" indent="-252861">
              <a:lnSpc>
                <a:spcPts val="3951"/>
              </a:lnSpc>
              <a:buFont typeface="Arial"/>
              <a:buChar char="•"/>
            </a:pPr>
            <a:r>
              <a:rPr lang="en-US" sz="3063" dirty="0">
                <a:solidFill>
                  <a:srgbClr val="D88E69"/>
                </a:solidFill>
                <a:latin typeface="Belleza Italics"/>
              </a:rPr>
              <a:t>Social media is key to the development and maintenance of two-way communication with stakeholders. There is very little research to understand measuring two-way communication via social media channels.</a:t>
            </a:r>
          </a:p>
        </p:txBody>
      </p:sp>
      <p:pic>
        <p:nvPicPr>
          <p:cNvPr id="3" name="Picture 3"/>
          <p:cNvPicPr>
            <a:picLocks noChangeAspect="1"/>
          </p:cNvPicPr>
          <p:nvPr/>
        </p:nvPicPr>
        <p:blipFill>
          <a:blip r:embed="rId2"/>
          <a:srcRect/>
          <a:stretch>
            <a:fillRect/>
          </a:stretch>
        </p:blipFill>
        <p:spPr>
          <a:xfrm>
            <a:off x="9441345" y="1507676"/>
            <a:ext cx="7817955" cy="7419950"/>
          </a:xfrm>
          <a:prstGeom prst="rect">
            <a:avLst/>
          </a:prstGeom>
        </p:spPr>
      </p:pic>
      <p:sp>
        <p:nvSpPr>
          <p:cNvPr id="4" name="TextBox 4"/>
          <p:cNvSpPr txBox="1"/>
          <p:nvPr/>
        </p:nvSpPr>
        <p:spPr>
          <a:xfrm>
            <a:off x="-737479" y="427077"/>
            <a:ext cx="7851870" cy="1552592"/>
          </a:xfrm>
          <a:prstGeom prst="rect">
            <a:avLst/>
          </a:prstGeom>
        </p:spPr>
        <p:txBody>
          <a:bodyPr lIns="0" tIns="0" rIns="0" bIns="0" rtlCol="0" anchor="t">
            <a:spAutoFit/>
          </a:bodyPr>
          <a:lstStyle/>
          <a:p>
            <a:pPr algn="ctr">
              <a:lnSpc>
                <a:spcPts val="12006"/>
              </a:lnSpc>
            </a:pPr>
            <a:r>
              <a:rPr lang="en-US" sz="10625">
                <a:solidFill>
                  <a:srgbClr val="000000"/>
                </a:solidFill>
                <a:latin typeface="Moontime"/>
              </a:rPr>
              <a:t>The Challenges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64616" y="6487415"/>
            <a:ext cx="14643537" cy="3597723"/>
          </a:xfrm>
          <a:prstGeom prst="rect">
            <a:avLst/>
          </a:prstGeom>
        </p:spPr>
        <p:txBody>
          <a:bodyPr lIns="0" tIns="0" rIns="0" bIns="0" rtlCol="0" anchor="t">
            <a:spAutoFit/>
          </a:bodyPr>
          <a:lstStyle/>
          <a:p>
            <a:pPr algn="ctr">
              <a:lnSpc>
                <a:spcPts val="9547"/>
              </a:lnSpc>
              <a:spcBef>
                <a:spcPct val="0"/>
              </a:spcBef>
            </a:pPr>
            <a:r>
              <a:rPr lang="en-US" sz="6819" dirty="0">
                <a:solidFill>
                  <a:srgbClr val="341919"/>
                </a:solidFill>
                <a:latin typeface="Belleza"/>
              </a:rPr>
              <a:t>Build a model that could be used as a metric of measurement for social media activities</a:t>
            </a:r>
          </a:p>
        </p:txBody>
      </p:sp>
      <p:sp>
        <p:nvSpPr>
          <p:cNvPr id="3" name="TextBox 3"/>
          <p:cNvSpPr txBox="1"/>
          <p:nvPr/>
        </p:nvSpPr>
        <p:spPr>
          <a:xfrm>
            <a:off x="3950568" y="9525"/>
            <a:ext cx="9840578" cy="2429495"/>
          </a:xfrm>
          <a:prstGeom prst="rect">
            <a:avLst/>
          </a:prstGeom>
        </p:spPr>
        <p:txBody>
          <a:bodyPr lIns="0" tIns="0" rIns="0" bIns="0" rtlCol="0" anchor="t">
            <a:spAutoFit/>
          </a:bodyPr>
          <a:lstStyle/>
          <a:p>
            <a:pPr algn="ctr">
              <a:lnSpc>
                <a:spcPts val="19210"/>
              </a:lnSpc>
            </a:pPr>
            <a:r>
              <a:rPr lang="en-US" sz="16008">
                <a:solidFill>
                  <a:srgbClr val="000000"/>
                </a:solidFill>
                <a:latin typeface="Moontime Italics"/>
              </a:rPr>
              <a:t>The Goal</a:t>
            </a:r>
          </a:p>
        </p:txBody>
      </p:sp>
      <p:pic>
        <p:nvPicPr>
          <p:cNvPr id="4" name="Picture 4"/>
          <p:cNvPicPr>
            <a:picLocks noChangeAspect="1"/>
          </p:cNvPicPr>
          <p:nvPr/>
        </p:nvPicPr>
        <p:blipFill>
          <a:blip r:embed="rId2"/>
          <a:srcRect/>
          <a:stretch>
            <a:fillRect/>
          </a:stretch>
        </p:blipFill>
        <p:spPr>
          <a:xfrm>
            <a:off x="7110687" y="2439020"/>
            <a:ext cx="4066626" cy="39187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835</Words>
  <Application>Microsoft Office PowerPoint</Application>
  <PresentationFormat>Custom</PresentationFormat>
  <Paragraphs>108</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IBM Plex Sans Hebrew Text Italics</vt:lpstr>
      <vt:lpstr>Moontime</vt:lpstr>
      <vt:lpstr>Belleza</vt:lpstr>
      <vt:lpstr>Belleza Bold Italics</vt:lpstr>
      <vt:lpstr>Arial</vt:lpstr>
      <vt:lpstr>Calibri</vt:lpstr>
      <vt:lpstr>Belleza Italics</vt:lpstr>
      <vt:lpstr>IBM Plex Sans Hebrew Text Bold</vt:lpstr>
      <vt:lpstr>Moontime Italics</vt:lpstr>
      <vt:lpstr>IBM Plex Sans Hebrew Text</vt:lpstr>
      <vt:lpstr>Belleza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Seminar</dc:title>
  <cp:lastModifiedBy>Savanah S</cp:lastModifiedBy>
  <cp:revision>5</cp:revision>
  <dcterms:created xsi:type="dcterms:W3CDTF">2006-08-16T00:00:00Z</dcterms:created>
  <dcterms:modified xsi:type="dcterms:W3CDTF">2020-03-04T17:30:03Z</dcterms:modified>
  <dc:identifier>DAD1JYlStGU</dc:identifier>
</cp:coreProperties>
</file>