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6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y="5143500" cx="9144000"/>
  <p:notesSz cx="6858000" cy="9144000"/>
  <p:embeddedFontLst>
    <p:embeddedFont>
      <p:font typeface="Raleway"/>
      <p:regular r:id="rId29"/>
      <p:bold r:id="rId30"/>
      <p:italic r:id="rId31"/>
      <p:boldItalic r:id="rId32"/>
    </p:embeddedFont>
    <p:embeddedFont>
      <p:font typeface="Lato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Raleway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Raleway-italic.fntdata"/><Relationship Id="rId30" Type="http://schemas.openxmlformats.org/officeDocument/2006/relationships/font" Target="fonts/Raleway-bold.fntdata"/><Relationship Id="rId11" Type="http://schemas.openxmlformats.org/officeDocument/2006/relationships/slide" Target="slides/slide6.xml"/><Relationship Id="rId33" Type="http://schemas.openxmlformats.org/officeDocument/2006/relationships/font" Target="fonts/Lato-regular.fntdata"/><Relationship Id="rId10" Type="http://schemas.openxmlformats.org/officeDocument/2006/relationships/slide" Target="slides/slide5.xml"/><Relationship Id="rId32" Type="http://schemas.openxmlformats.org/officeDocument/2006/relationships/font" Target="fonts/Raleway-boldItalic.fntdata"/><Relationship Id="rId13" Type="http://schemas.openxmlformats.org/officeDocument/2006/relationships/slide" Target="slides/slide8.xml"/><Relationship Id="rId35" Type="http://schemas.openxmlformats.org/officeDocument/2006/relationships/font" Target="fonts/Lato-italic.fntdata"/><Relationship Id="rId12" Type="http://schemas.openxmlformats.org/officeDocument/2006/relationships/slide" Target="slides/slide7.xml"/><Relationship Id="rId34" Type="http://schemas.openxmlformats.org/officeDocument/2006/relationships/font" Target="fonts/Lato-bold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36" Type="http://schemas.openxmlformats.org/officeDocument/2006/relationships/font" Target="fonts/Lato-boldItalic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5f6af9dd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25f6af9dd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8142c8f115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8142c8f115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8142c8f115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8142c8f115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8142c8f115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8142c8f115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8142c8f115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8142c8f115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8142c8f115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8142c8f115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8142c8f115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8142c8f115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8142c8f115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8142c8f115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8142c8f115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8142c8f115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8142c8f115_0_1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8142c8f115_0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8142c8f115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8142c8f115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8142c8f115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8142c8f115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8142c8f115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8142c8f115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8142c8f115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8142c8f115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8142c8f115_0_1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8142c8f115_0_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8142c8f115_0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8142c8f115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8142c8f115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8142c8f115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8142c8f115_0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8142c8f115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8142c8f115_0_1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8142c8f115_0_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8142c8f115_0_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8142c8f115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8142c8f115_0_1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8142c8f115_0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8142c8f115_0_1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8142c8f115_0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8142c8f11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8142c8f11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7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chemeClr val="l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729450" y="1322450"/>
            <a:ext cx="3787800" cy="198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729595" y="3401500"/>
            <a:ext cx="37878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3" name="Google Shape;13;p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4" name="Google Shape;14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 1">
  <p:cSld name="TITLE_1">
    <p:bg>
      <p:bgPr>
        <a:solidFill>
          <a:schemeClr val="lt2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ctrTitle"/>
          </p:nvPr>
        </p:nvSpPr>
        <p:spPr>
          <a:xfrm>
            <a:off x="729450" y="1322450"/>
            <a:ext cx="3787800" cy="198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9" name="Google Shape;19;p3"/>
          <p:cNvSpPr txBox="1"/>
          <p:nvPr>
            <p:ph idx="1" type="subTitle"/>
          </p:nvPr>
        </p:nvSpPr>
        <p:spPr>
          <a:xfrm>
            <a:off x="729595" y="3401500"/>
            <a:ext cx="37878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1" name="Google Shape;21;p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2" name="Google Shape;22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4" name="Google Shape;24;p3"/>
          <p:cNvSpPr/>
          <p:nvPr/>
        </p:nvSpPr>
        <p:spPr>
          <a:xfrm>
            <a:off x="0" y="1"/>
            <a:ext cx="9144000" cy="467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" name="Google Shape;25;p3"/>
          <p:cNvGrpSpPr/>
          <p:nvPr/>
        </p:nvGrpSpPr>
        <p:grpSpPr>
          <a:xfrm>
            <a:off x="5063224" y="1313339"/>
            <a:ext cx="3459829" cy="2670551"/>
            <a:chOff x="3553042" y="1657806"/>
            <a:chExt cx="3461100" cy="2671532"/>
          </a:xfrm>
        </p:grpSpPr>
        <p:sp>
          <p:nvSpPr>
            <p:cNvPr id="26" name="Google Shape;26;p3"/>
            <p:cNvSpPr/>
            <p:nvPr/>
          </p:nvSpPr>
          <p:spPr>
            <a:xfrm>
              <a:off x="4856024" y="3625653"/>
              <a:ext cx="944700" cy="663300"/>
            </a:xfrm>
            <a:prstGeom prst="trapezoid">
              <a:avLst>
                <a:gd fmla="val 25000" name="adj"/>
              </a:avLst>
            </a:prstGeom>
            <a:solidFill>
              <a:srgbClr val="CCCCC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10800000">
              <a:off x="4953871" y="3681997"/>
              <a:ext cx="400200" cy="606600"/>
            </a:xfrm>
            <a:prstGeom prst="triangle">
              <a:avLst>
                <a:gd fmla="val 96745" name="adj"/>
              </a:avLst>
            </a:prstGeom>
            <a:solidFill>
              <a:srgbClr val="9999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>
              <a:off x="4767796" y="3681816"/>
              <a:ext cx="163500" cy="606600"/>
            </a:xfrm>
            <a:prstGeom prst="triangle">
              <a:avLst>
                <a:gd fmla="val 98558" name="adj"/>
              </a:avLst>
            </a:prstGeom>
            <a:solidFill>
              <a:srgbClr val="9999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 rot="10800000">
              <a:off x="4678237" y="4276102"/>
              <a:ext cx="1210800" cy="45600"/>
            </a:xfrm>
            <a:prstGeom prst="roundRect">
              <a:avLst>
                <a:gd fmla="val 50000" name="adj"/>
              </a:avLst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 rot="10800000">
              <a:off x="4668343" y="4283738"/>
              <a:ext cx="1230600" cy="45600"/>
            </a:xfrm>
            <a:prstGeom prst="roundRect">
              <a:avLst>
                <a:gd fmla="val 50000" name="adj"/>
              </a:avLst>
            </a:prstGeom>
            <a:solidFill>
              <a:srgbClr val="B7B7B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>
              <a:off x="4926950" y="3681915"/>
              <a:ext cx="42900" cy="594300"/>
            </a:xfrm>
            <a:prstGeom prst="rect">
              <a:avLst/>
            </a:prstGeom>
            <a:solidFill>
              <a:srgbClr val="9999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>
              <a:off x="3553042" y="1674645"/>
              <a:ext cx="3461100" cy="2014500"/>
            </a:xfrm>
            <a:prstGeom prst="roundRect">
              <a:avLst>
                <a:gd fmla="val 1882" name="adj"/>
              </a:avLst>
            </a:prstGeom>
            <a:solidFill>
              <a:srgbClr val="6666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>
              <a:off x="3553042" y="1657806"/>
              <a:ext cx="3461100" cy="2014500"/>
            </a:xfrm>
            <a:prstGeom prst="roundRect">
              <a:avLst>
                <a:gd fmla="val 1764" name="adj"/>
              </a:avLst>
            </a:prstGeom>
            <a:solidFill>
              <a:srgbClr val="43434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descr="Component Detail" id="34" name="Google Shape;34;p3"/>
          <p:cNvPicPr preferRelativeResize="0"/>
          <p:nvPr/>
        </p:nvPicPr>
        <p:blipFill rotWithShape="1">
          <a:blip r:embed="rId2">
            <a:alphaModFix/>
          </a:blip>
          <a:srcRect b="25076" l="0" r="0" t="0"/>
          <a:stretch/>
        </p:blipFill>
        <p:spPr>
          <a:xfrm>
            <a:off x="5161725" y="1399791"/>
            <a:ext cx="3262825" cy="1833425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3"/>
          <p:cNvSpPr/>
          <p:nvPr/>
        </p:nvSpPr>
        <p:spPr>
          <a:xfrm flipH="1">
            <a:off x="5156196" y="1401826"/>
            <a:ext cx="3268577" cy="1812993"/>
          </a:xfrm>
          <a:prstGeom prst="rtTriangle">
            <a:avLst/>
          </a:prstGeom>
          <a:solidFill>
            <a:srgbClr val="000000">
              <a:alpha val="30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6" name="Google Shape;36;p3"/>
          <p:cNvGrpSpPr/>
          <p:nvPr/>
        </p:nvGrpSpPr>
        <p:grpSpPr>
          <a:xfrm>
            <a:off x="7666681" y="2077877"/>
            <a:ext cx="1148179" cy="2282764"/>
            <a:chOff x="7666681" y="2077877"/>
            <a:chExt cx="1148179" cy="2282764"/>
          </a:xfrm>
        </p:grpSpPr>
        <p:grpSp>
          <p:nvGrpSpPr>
            <p:cNvPr id="37" name="Google Shape;37;p3"/>
            <p:cNvGrpSpPr/>
            <p:nvPr/>
          </p:nvGrpSpPr>
          <p:grpSpPr>
            <a:xfrm>
              <a:off x="7666681" y="2077877"/>
              <a:ext cx="1148179" cy="2282764"/>
              <a:chOff x="3983627" y="1676395"/>
              <a:chExt cx="1449538" cy="2881914"/>
            </a:xfrm>
          </p:grpSpPr>
          <p:sp>
            <p:nvSpPr>
              <p:cNvPr id="38" name="Google Shape;38;p3"/>
              <p:cNvSpPr/>
              <p:nvPr/>
            </p:nvSpPr>
            <p:spPr>
              <a:xfrm rot="-5400000">
                <a:off x="3276827" y="2404608"/>
                <a:ext cx="2860500" cy="1446900"/>
              </a:xfrm>
              <a:prstGeom prst="roundRect">
                <a:avLst>
                  <a:gd fmla="val 4551" name="adj"/>
                </a:avLst>
              </a:prstGeom>
              <a:solidFill>
                <a:srgbClr val="666666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" name="Google Shape;39;p3"/>
              <p:cNvSpPr/>
              <p:nvPr/>
            </p:nvSpPr>
            <p:spPr>
              <a:xfrm rot="-5400000">
                <a:off x="3279465" y="2383195"/>
                <a:ext cx="2860500" cy="1446900"/>
              </a:xfrm>
              <a:prstGeom prst="roundRect">
                <a:avLst>
                  <a:gd fmla="val 4551" name="adj"/>
                </a:avLst>
              </a:prstGeom>
              <a:solidFill>
                <a:srgbClr val="333333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" name="Google Shape;40;p3"/>
              <p:cNvSpPr/>
              <p:nvPr/>
            </p:nvSpPr>
            <p:spPr>
              <a:xfrm>
                <a:off x="4473243" y="4318802"/>
                <a:ext cx="472800" cy="76800"/>
              </a:xfrm>
              <a:prstGeom prst="roundRect">
                <a:avLst>
                  <a:gd fmla="val 50000" name="adj"/>
                </a:avLst>
              </a:prstGeom>
              <a:solidFill>
                <a:srgbClr val="4B4B4B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pic>
          <p:nvPicPr>
            <p:cNvPr descr="Mobile View" id="41" name="Google Shape;41;p3"/>
            <p:cNvPicPr preferRelativeResize="0"/>
            <p:nvPr/>
          </p:nvPicPr>
          <p:blipFill rotWithShape="1">
            <a:blip r:embed="rId3">
              <a:alphaModFix/>
            </a:blip>
            <a:srcRect b="4371" l="0" r="0" t="4362"/>
            <a:stretch/>
          </p:blipFill>
          <p:spPr>
            <a:xfrm>
              <a:off x="7720839" y="2222723"/>
              <a:ext cx="1037555" cy="18334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" name="Google Shape;42;p3"/>
            <p:cNvSpPr/>
            <p:nvPr/>
          </p:nvSpPr>
          <p:spPr>
            <a:xfrm flipH="1">
              <a:off x="7722342" y="2222973"/>
              <a:ext cx="1037700" cy="1833000"/>
            </a:xfrm>
            <a:prstGeom prst="rtTriangle">
              <a:avLst/>
            </a:prstGeom>
            <a:solidFill>
              <a:srgbClr val="000000">
                <a:alpha val="308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dk1"/>
        </a:solidFill>
      </p:bgPr>
    </p:bg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oogle Shape;44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5" name="Google Shape;45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" name="Google Shape;47;p4"/>
          <p:cNvSpPr txBox="1"/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8" name="Google Shape;48;p4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1" name="Google Shape;51;p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2" name="Google Shape;52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4" name="Google Shape;54;p5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5" name="Google Shape;55;p5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6" name="Google Shape;56;p5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9" name="Google Shape;59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0" name="Google Shape;60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2" name="Google Shape;62;p6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3" name="Google Shape;63;p6"/>
          <p:cNvSpPr txBox="1"/>
          <p:nvPr>
            <p:ph idx="1" type="body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4" name="Google Shape;64;p6"/>
          <p:cNvSpPr txBox="1"/>
          <p:nvPr>
            <p:ph idx="2" type="body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5" name="Google Shape;65;p6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8" name="Google Shape;68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9" name="Google Shape;69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1" name="Google Shape;71;p7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72" name="Google Shape;72;p7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 1">
  <p:cSld name="TITLE_ONLY_1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8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8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9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8" name="Google Shape;78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79" name="Google Shape;79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1" name="Google Shape;81;p9"/>
          <p:cNvSpPr txBox="1"/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2" name="Google Shape;82;p9"/>
          <p:cNvSpPr txBox="1"/>
          <p:nvPr>
            <p:ph idx="1" type="body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83" name="Google Shape;83;p9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accent3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oogle Shape;85;p10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86" name="Google Shape;86;p10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0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8" name="Google Shape;88;p10"/>
          <p:cNvSpPr txBox="1"/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9" name="Google Shape;89;p10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1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2" name="Google Shape;92;p11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93" name="Google Shape;93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" name="Google Shape;95;p11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6" name="Google Shape;96;p11"/>
          <p:cNvSpPr txBox="1"/>
          <p:nvPr>
            <p:ph idx="1" type="subTitle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97" name="Google Shape;97;p11"/>
          <p:cNvSpPr txBox="1"/>
          <p:nvPr>
            <p:ph idx="2" type="body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8" name="Google Shape;98;p1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 1">
  <p:cSld name="SECTION_TITLE_AND_DESCRIPTION_1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ide view of hands writing in a notebook at a cafe" id="100" name="Google Shape;100;p12"/>
          <p:cNvPicPr preferRelativeResize="0"/>
          <p:nvPr/>
        </p:nvPicPr>
        <p:blipFill rotWithShape="1">
          <a:blip r:embed="rId2">
            <a:alphaModFix/>
          </a:blip>
          <a:srcRect b="26446" l="9050" r="54351" t="12064"/>
          <a:stretch/>
        </p:blipFill>
        <p:spPr>
          <a:xfrm>
            <a:off x="1" y="-50"/>
            <a:ext cx="45720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2"/>
          <p:cNvSpPr/>
          <p:nvPr/>
        </p:nvSpPr>
        <p:spPr>
          <a:xfrm>
            <a:off x="1650" y="0"/>
            <a:ext cx="4568700" cy="5143500"/>
          </a:xfrm>
          <a:prstGeom prst="rect">
            <a:avLst/>
          </a:prstGeom>
          <a:solidFill>
            <a:srgbClr val="178D7D">
              <a:alpha val="680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2" name="Google Shape;102;p1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03" name="Google Shape;103;p1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5" name="Google Shape;105;p12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06" name="Google Shape;106;p12"/>
          <p:cNvSpPr txBox="1"/>
          <p:nvPr>
            <p:ph idx="1" type="subTitle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07" name="Google Shape;107;p12"/>
          <p:cNvSpPr txBox="1"/>
          <p:nvPr>
            <p:ph idx="2" type="body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8" name="Google Shape;108;p12"/>
          <p:cNvSpPr txBox="1"/>
          <p:nvPr>
            <p:ph idx="12" type="sldNum"/>
          </p:nvPr>
        </p:nvSpPr>
        <p:spPr>
          <a:xfrm>
            <a:off x="8536300" y="474985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 1 2">
  <p:cSld name="SECTION_TITLE_AND_DESCRIPTION_1_2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13"/>
          <p:cNvPicPr preferRelativeResize="0"/>
          <p:nvPr/>
        </p:nvPicPr>
        <p:blipFill rotWithShape="1">
          <a:blip r:embed="rId2">
            <a:alphaModFix/>
          </a:blip>
          <a:srcRect b="0" l="31883" r="25713" t="8096"/>
          <a:stretch/>
        </p:blipFill>
        <p:spPr>
          <a:xfrm>
            <a:off x="0" y="0"/>
            <a:ext cx="45752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3"/>
          <p:cNvSpPr/>
          <p:nvPr/>
        </p:nvSpPr>
        <p:spPr>
          <a:xfrm>
            <a:off x="-75" y="0"/>
            <a:ext cx="4572000" cy="5143500"/>
          </a:xfrm>
          <a:prstGeom prst="rect">
            <a:avLst/>
          </a:prstGeom>
          <a:solidFill>
            <a:srgbClr val="178D7D">
              <a:alpha val="680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2" name="Google Shape;112;p1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13" name="Google Shape;113;p1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5" name="Google Shape;115;p13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None/>
              <a:defRPr sz="30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16" name="Google Shape;116;p13"/>
          <p:cNvSpPr txBox="1"/>
          <p:nvPr>
            <p:ph idx="1" type="subTitle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17" name="Google Shape;117;p13"/>
          <p:cNvSpPr txBox="1"/>
          <p:nvPr>
            <p:ph idx="2" type="body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18" name="Google Shape;118;p1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4"/>
          <p:cNvSpPr txBox="1"/>
          <p:nvPr>
            <p:ph idx="1" type="body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21" name="Google Shape;121;p14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bg>
      <p:bgPr>
        <a:solidFill>
          <a:schemeClr val="dk1"/>
        </a:solid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p15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124" name="Google Shape;124;p1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1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6" name="Google Shape;126;p15"/>
          <p:cNvSpPr txBox="1"/>
          <p:nvPr>
            <p:ph hasCustomPrompt="1" type="title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7" name="Google Shape;127;p15"/>
          <p:cNvSpPr txBox="1"/>
          <p:nvPr>
            <p:ph idx="1" type="body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8" name="Google Shape;128;p15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6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treamlin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mc:AlternateContent>
    <mc:Choice Requires="p14">
      <p:transition spd="slow" p14:dur="1000">
        <p:push dir="r"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6.png"/><Relationship Id="rId4" Type="http://schemas.openxmlformats.org/officeDocument/2006/relationships/image" Target="../media/image3.png"/><Relationship Id="rId5" Type="http://schemas.openxmlformats.org/officeDocument/2006/relationships/image" Target="../media/image21.png"/><Relationship Id="rId6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6.png"/><Relationship Id="rId5" Type="http://schemas.openxmlformats.org/officeDocument/2006/relationships/image" Target="../media/image9.png"/><Relationship Id="rId6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png"/><Relationship Id="rId4" Type="http://schemas.openxmlformats.org/officeDocument/2006/relationships/image" Target="../media/image1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://www.youtube.com/watch?v=-Y5F5z--aGQ" TargetMode="External"/><Relationship Id="rId4" Type="http://schemas.openxmlformats.org/officeDocument/2006/relationships/image" Target="../media/image11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9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Open Chromebook laptop computer" id="135" name="Google Shape;135;p17"/>
          <p:cNvPicPr preferRelativeResize="0"/>
          <p:nvPr/>
        </p:nvPicPr>
        <p:blipFill rotWithShape="1">
          <a:blip r:embed="rId3">
            <a:alphaModFix/>
          </a:blip>
          <a:srcRect b="0" l="0" r="3344" t="0"/>
          <a:stretch/>
        </p:blipFill>
        <p:spPr>
          <a:xfrm>
            <a:off x="4606900" y="1399750"/>
            <a:ext cx="4537098" cy="28223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mponent Detail" id="136" name="Google Shape;136;p17"/>
          <p:cNvPicPr preferRelativeResize="0"/>
          <p:nvPr/>
        </p:nvPicPr>
        <p:blipFill rotWithShape="1">
          <a:blip r:embed="rId4">
            <a:alphaModFix/>
          </a:blip>
          <a:srcRect b="20500" l="0" r="0" t="3655"/>
          <a:stretch/>
        </p:blipFill>
        <p:spPr>
          <a:xfrm>
            <a:off x="5181200" y="1645500"/>
            <a:ext cx="3471224" cy="19746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ortrait-oriented black smaptphone" id="137" name="Google Shape;137;p17"/>
          <p:cNvPicPr preferRelativeResize="0"/>
          <p:nvPr/>
        </p:nvPicPr>
        <p:blipFill rotWithShape="1">
          <a:blip r:embed="rId5">
            <a:alphaModFix/>
          </a:blip>
          <a:srcRect b="0" l="0" r="19980" t="0"/>
          <a:stretch/>
        </p:blipFill>
        <p:spPr>
          <a:xfrm>
            <a:off x="8220926" y="2149750"/>
            <a:ext cx="923075" cy="2265601"/>
          </a:xfrm>
          <a:prstGeom prst="rect">
            <a:avLst/>
          </a:prstGeom>
          <a:noFill/>
          <a:ln>
            <a:noFill/>
          </a:ln>
          <a:effectLst>
            <a:reflection blurRad="0" dir="0" dist="0" endA="0" endPos="4000" fadeDir="5400012" kx="0" rotWithShape="0" algn="bl" stA="20000" stPos="0" sy="-100000" ky="0"/>
          </a:effectLst>
        </p:spPr>
      </p:pic>
      <p:sp>
        <p:nvSpPr>
          <p:cNvPr id="138" name="Google Shape;138;p17"/>
          <p:cNvSpPr txBox="1"/>
          <p:nvPr>
            <p:ph type="ctrTitle"/>
          </p:nvPr>
        </p:nvSpPr>
        <p:spPr>
          <a:xfrm>
            <a:off x="729450" y="1322450"/>
            <a:ext cx="3787800" cy="144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 in the Micro-Moment</a:t>
            </a:r>
            <a:endParaRPr/>
          </a:p>
        </p:txBody>
      </p:sp>
      <p:sp>
        <p:nvSpPr>
          <p:cNvPr id="139" name="Google Shape;139;p17"/>
          <p:cNvSpPr txBox="1"/>
          <p:nvPr>
            <p:ph idx="1" type="subTitle"/>
          </p:nvPr>
        </p:nvSpPr>
        <p:spPr>
          <a:xfrm>
            <a:off x="729600" y="2921750"/>
            <a:ext cx="3787800" cy="82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Webinar by Martin Waxman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Presented by Alexander Kelly</a:t>
            </a:r>
            <a:endParaRPr/>
          </a:p>
        </p:txBody>
      </p:sp>
      <p:pic>
        <p:nvPicPr>
          <p:cNvPr descr="Mobile View" id="140" name="Google Shape;140;p17"/>
          <p:cNvPicPr preferRelativeResize="0"/>
          <p:nvPr/>
        </p:nvPicPr>
        <p:blipFill rotWithShape="1">
          <a:blip r:embed="rId6">
            <a:alphaModFix/>
          </a:blip>
          <a:srcRect b="16352" l="-384" r="23473" t="0"/>
          <a:stretch/>
        </p:blipFill>
        <p:spPr>
          <a:xfrm>
            <a:off x="8271300" y="2337575"/>
            <a:ext cx="872700" cy="1837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8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Background</a:t>
            </a:r>
            <a:endParaRPr/>
          </a:p>
        </p:txBody>
      </p:sp>
      <p:sp>
        <p:nvSpPr>
          <p:cNvPr id="146" name="Google Shape;146;p18"/>
          <p:cNvSpPr txBox="1"/>
          <p:nvPr>
            <p:ph idx="1" type="body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Every experience we have begins with a search 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The media used to be the most important discovery engine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Underscores the value of public relations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Now, we turn to search engines to find out news and information 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Search engines are the new front page</a:t>
            </a:r>
            <a:endParaRPr/>
          </a:p>
        </p:txBody>
      </p:sp>
      <p:pic>
        <p:nvPicPr>
          <p:cNvPr id="147" name="Google Shape;14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34826" y="2078863"/>
            <a:ext cx="3374551" cy="24861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9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Market Landscape</a:t>
            </a:r>
            <a:endParaRPr/>
          </a:p>
        </p:txBody>
      </p:sp>
      <p:sp>
        <p:nvSpPr>
          <p:cNvPr id="153" name="Google Shape;153;p19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By 2020, half of all search discoveries are made with voice search function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70% of market is controlled by five companies; Amazon’s Alexa, Apple’s Siri, Google Home, S</a:t>
            </a:r>
            <a:r>
              <a:rPr lang="en"/>
              <a:t>amsung’s Bixby and Microsoft’s Cortana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Silicon Valley analyst says that Google’s voice recognition is now at 95%, which is almost the same as humans 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Voice technologies are becoming more indistinguishable from humans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AI voice assistants are merging with furniture, cars and other home appliances 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Appliances are becoming the newest advertising and communications platforms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54" name="Google Shape;15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30250" y="671375"/>
            <a:ext cx="2316976" cy="1303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0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Market Landscape Cont’d</a:t>
            </a:r>
            <a:endParaRPr/>
          </a:p>
        </p:txBody>
      </p:sp>
      <p:sp>
        <p:nvSpPr>
          <p:cNvPr id="160" name="Google Shape;160;p20"/>
          <p:cNvSpPr txBox="1"/>
          <p:nvPr>
            <p:ph idx="1" type="body"/>
          </p:nvPr>
        </p:nvSpPr>
        <p:spPr>
          <a:xfrm>
            <a:off x="727650" y="21286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Organizations will no longer compete for the top 10 search  spots, but rather top 2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Will these results be organic or paid? 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Ethical and privacy concerns are raised regarding the transition to voice search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Encourages customer-centric approach to drive attention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Voice searches mean communicators must think harder about questions that audiences are asking and develop content to address it</a:t>
            </a:r>
            <a:endParaRPr/>
          </a:p>
          <a:p>
            <a:pPr indent="0" lvl="0" marL="457200" rtl="0" algn="l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61" name="Google Shape;16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91100" y="3771800"/>
            <a:ext cx="912850" cy="117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62945" y="3771795"/>
            <a:ext cx="1175650" cy="117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38600" y="717263"/>
            <a:ext cx="1265352" cy="126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24150" y="846051"/>
            <a:ext cx="1514450" cy="1007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1"/>
          <p:cNvSpPr txBox="1"/>
          <p:nvPr>
            <p:ph idx="1" type="body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Internet Minute from 2018 to 2019. </a:t>
            </a:r>
            <a:endParaRPr/>
          </a:p>
        </p:txBody>
      </p:sp>
      <p:pic>
        <p:nvPicPr>
          <p:cNvPr id="170" name="Google Shape;17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46475" y="712439"/>
            <a:ext cx="5854349" cy="334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2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Concept of Micro-Moments</a:t>
            </a:r>
            <a:endParaRPr/>
          </a:p>
        </p:txBody>
      </p:sp>
      <p:sp>
        <p:nvSpPr>
          <p:cNvPr id="176" name="Google Shape;176;p22"/>
          <p:cNvSpPr txBox="1"/>
          <p:nvPr>
            <p:ph idx="1" type="body"/>
          </p:nvPr>
        </p:nvSpPr>
        <p:spPr>
          <a:xfrm>
            <a:off x="729450" y="2131900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Mobile searches have gone from 2% to 79% in 10 years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The screen is number 1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77% of online adults own a smartphone 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94% in the 19-29 year old </a:t>
            </a:r>
            <a:r>
              <a:rPr lang="en"/>
              <a:t>demographic</a:t>
            </a:r>
            <a:r>
              <a:rPr lang="en"/>
              <a:t> own a smartphone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75% of us think our smartphones are making us </a:t>
            </a:r>
            <a:r>
              <a:rPr b="1" lang="en" u="sng"/>
              <a:t>more</a:t>
            </a:r>
            <a:r>
              <a:rPr b="1" lang="en"/>
              <a:t> </a:t>
            </a:r>
            <a:r>
              <a:rPr lang="en"/>
              <a:t>productive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(Alameda Research)</a:t>
            </a:r>
            <a:endParaRPr/>
          </a:p>
        </p:txBody>
      </p:sp>
      <p:pic>
        <p:nvPicPr>
          <p:cNvPr id="177" name="Google Shape;17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94125" y="2131900"/>
            <a:ext cx="3033076" cy="2155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3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are Micro-Moments?</a:t>
            </a:r>
            <a:endParaRPr/>
          </a:p>
        </p:txBody>
      </p:sp>
      <p:sp>
        <p:nvSpPr>
          <p:cNvPr id="183" name="Google Shape;183;p23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While in the middle of an </a:t>
            </a:r>
            <a:r>
              <a:rPr lang="en"/>
              <a:t>activity</a:t>
            </a:r>
            <a:r>
              <a:rPr lang="en"/>
              <a:t> or task, </a:t>
            </a:r>
            <a:r>
              <a:rPr lang="en"/>
              <a:t>reflexively</a:t>
            </a:r>
            <a:r>
              <a:rPr lang="en"/>
              <a:t> using smartphone to find out certain information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91% of us do it on a daily basis:</a:t>
            </a:r>
            <a:endParaRPr/>
          </a:p>
          <a:p>
            <a:pPr indent="-31115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I want to know - news, information and generating awareness</a:t>
            </a:r>
            <a:endParaRPr/>
          </a:p>
          <a:p>
            <a:pPr indent="-31115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I want to go - location, event, reach people physically or virtually</a:t>
            </a:r>
            <a:endParaRPr/>
          </a:p>
          <a:p>
            <a:pPr indent="-31115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i="1" lang="en"/>
              <a:t> </a:t>
            </a:r>
            <a:r>
              <a:rPr lang="en"/>
              <a:t>I want to do - ideas, tips, feature stories</a:t>
            </a:r>
            <a:endParaRPr/>
          </a:p>
          <a:p>
            <a:pPr indent="-31115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arenR"/>
            </a:pPr>
            <a:r>
              <a:rPr lang="en"/>
              <a:t>I want to buy moments - purchasing products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4"/>
          <p:cNvSpPr txBox="1"/>
          <p:nvPr>
            <p:ph idx="1" type="body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Micro-Moment graphic.</a:t>
            </a:r>
            <a:endParaRPr/>
          </a:p>
        </p:txBody>
      </p:sp>
      <p:pic>
        <p:nvPicPr>
          <p:cNvPr id="189" name="Google Shape;18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4363" y="304800"/>
            <a:ext cx="7118566" cy="40677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5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are Micro-Moments? Cont’d</a:t>
            </a:r>
            <a:endParaRPr/>
          </a:p>
        </p:txBody>
      </p:sp>
      <p:sp>
        <p:nvSpPr>
          <p:cNvPr id="195" name="Google Shape;195;p25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They are part of our transactive memory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The way we encode and store our memories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We our outsourcing this part of our brains to Internet search engines</a:t>
            </a:r>
            <a:endParaRPr/>
          </a:p>
          <a:p>
            <a:pPr indent="0" lvl="0" marL="45720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/>
              <a:t>WRONG: </a:t>
            </a:r>
            <a:r>
              <a:rPr lang="en"/>
              <a:t>How micro-moments impact the way we develop and cover stories?</a:t>
            </a:r>
            <a:endParaRPr/>
          </a:p>
          <a:p>
            <a:pPr indent="0" lvl="0" marL="457200" rtl="0" algn="l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n"/>
              <a:t>CORRECT: </a:t>
            </a:r>
            <a:r>
              <a:rPr lang="en"/>
              <a:t>Are we there?  When a travel blogger needs </a:t>
            </a:r>
            <a:r>
              <a:rPr lang="en"/>
              <a:t>information</a:t>
            </a:r>
            <a:r>
              <a:rPr lang="en"/>
              <a:t>, a reporter notices activity or when a customer has questions, where are we? 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6"/>
          <p:cNvSpPr txBox="1"/>
          <p:nvPr>
            <p:ph type="title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Question...</a:t>
            </a:r>
            <a:endParaRPr sz="4800"/>
          </a:p>
        </p:txBody>
      </p:sp>
      <p:sp>
        <p:nvSpPr>
          <p:cNvPr id="201" name="Google Shape;201;p26"/>
          <p:cNvSpPr txBox="1"/>
          <p:nvPr>
            <p:ph idx="1" type="body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Font typeface="Raleway"/>
              <a:buAutoNum type="arabicPeriod"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How often do you experience micro-moments? Would you like to have more or less? Are you conscious of them?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Font typeface="Raleway"/>
              <a:buAutoNum type="arabicPeriod"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Do you think your smartphone makes you more or less productive? 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7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Intent Trumps Demographics</a:t>
            </a:r>
            <a:endParaRPr/>
          </a:p>
        </p:txBody>
      </p:sp>
      <p:sp>
        <p:nvSpPr>
          <p:cNvPr id="207" name="Google Shape;207;p27"/>
          <p:cNvSpPr txBox="1"/>
          <p:nvPr>
            <p:ph idx="1" type="body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We miss 70% of customers when we focus solely on demographics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Time pressure in a decision can alter loyalty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45% of home improvement searches are done by women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Home Depot realized customers are increasingly searching for DIY and created a content library for men and women based off content searches and audience intent</a:t>
            </a:r>
            <a:endParaRPr/>
          </a:p>
        </p:txBody>
      </p:sp>
      <p:sp>
        <p:nvSpPr>
          <p:cNvPr id="208" name="Google Shape;208;p27"/>
          <p:cNvSpPr txBox="1"/>
          <p:nvPr>
            <p:ph idx="2" type="body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9/10 people are not certain of the brand they want when searching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80% of people buy not from loyalty, but from companies that answer questions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Daniel H. Pink’s ‘Drive’, speaks about what your audience is looking for including pain points, text, photo, video, friends, etc. 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Example - If a person’s flight is cancelled, they will most likely choose first nearby hotel available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8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a Desired Path?</a:t>
            </a:r>
            <a:endParaRPr/>
          </a:p>
        </p:txBody>
      </p:sp>
      <p:sp>
        <p:nvSpPr>
          <p:cNvPr id="214" name="Google Shape;214;p28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All the shortcuts we take to our goal or destination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Mobile phones users care more about functions than appearance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Form is better than </a:t>
            </a:r>
            <a:r>
              <a:rPr lang="en"/>
              <a:t>aesthetics</a:t>
            </a:r>
            <a:r>
              <a:rPr lang="en"/>
              <a:t> on applications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Make the experience seamless for users and customers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User-friendly is more important than design, though design is still important 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Learn what channels people are using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Location and accessibility is everything for micro-moments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⅔ of us switch to new sites if process takes too long to purchase product or deliver service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61% of us are more likely to choose site that tailors to our location (near me)</a:t>
            </a:r>
            <a:endParaRPr/>
          </a:p>
        </p:txBody>
      </p:sp>
      <p:pic>
        <p:nvPicPr>
          <p:cNvPr id="215" name="Google Shape;21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82706" y="659350"/>
            <a:ext cx="2468526" cy="1853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9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1 - Progressive Insurance</a:t>
            </a:r>
            <a:endParaRPr/>
          </a:p>
        </p:txBody>
      </p:sp>
      <p:sp>
        <p:nvSpPr>
          <p:cNvPr id="221" name="Google Shape;221;p29"/>
          <p:cNvSpPr txBox="1"/>
          <p:nvPr>
            <p:ph idx="1" type="body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Developed an application designed to process accident claims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Received complaints about too many screens and steps involved in the process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Progressive reduced screens and number of steps in response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35% increase in completion rate of claims on mobile application</a:t>
            </a:r>
            <a:endParaRPr/>
          </a:p>
        </p:txBody>
      </p:sp>
      <p:pic>
        <p:nvPicPr>
          <p:cNvPr id="222" name="Google Shape;22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18925" y="2015000"/>
            <a:ext cx="2863491" cy="2743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0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2 - Virgin vs Air Canada</a:t>
            </a:r>
            <a:endParaRPr/>
          </a:p>
        </p:txBody>
      </p:sp>
      <p:pic>
        <p:nvPicPr>
          <p:cNvPr id="228" name="Google Shape;22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9450" y="2117075"/>
            <a:ext cx="3774299" cy="23492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43600" y="2137850"/>
            <a:ext cx="3774300" cy="2307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1"/>
          <p:cNvSpPr txBox="1"/>
          <p:nvPr>
            <p:ph type="title"/>
          </p:nvPr>
        </p:nvSpPr>
        <p:spPr>
          <a:xfrm>
            <a:off x="727800" y="434325"/>
            <a:ext cx="7688400" cy="12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Example 3: Westworld at SXSW 2018</a:t>
            </a:r>
            <a:endParaRPr sz="3000"/>
          </a:p>
        </p:txBody>
      </p:sp>
      <p:pic>
        <p:nvPicPr>
          <p:cNvPr descr="Subscribe to our channel! https://goo.gl/JpCqzs&#10;&#10;Adweek is the leading source for news, insight and community for marketers, media and agencies. Head on over to http://www.adweek.com for content that is must-read for CMOs, creatives, media buyers, content creators, agency heads and anyone looking to stay informed about the brand marketing ecosystem.&#10;&#10;Check the original article here!&#10;http://www.adweek.com/brand-marketing/inside-hbo-and-giant-spoons-massive-immersive-westworld-activation-at-sxsw/&#10;&#10;Check out our full video catalog:https://goo.gl/Ky9LT8&#10;Follow Adweek on Twitter:  https://goo.gl/U2sVPW&#10;Or on Facebook: https://goo.gl/G5DRR1" id="235" name="Google Shape;235;p31" title="Inside HBO's and Giant Spoon’s Westworld at SXSW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65550" y="1262150"/>
            <a:ext cx="4212900" cy="3159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2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Life in the Fast Lane</a:t>
            </a:r>
            <a:endParaRPr/>
          </a:p>
        </p:txBody>
      </p:sp>
      <p:sp>
        <p:nvSpPr>
          <p:cNvPr id="241" name="Google Shape;241;p32"/>
          <p:cNvSpPr txBox="1"/>
          <p:nvPr>
            <p:ph idx="1" type="body"/>
          </p:nvPr>
        </p:nvSpPr>
        <p:spPr>
          <a:xfrm>
            <a:off x="729450" y="2078875"/>
            <a:ext cx="7688700" cy="283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Nearly ½ of smartphone users switch to new app/site if current one is too slow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Fast load time is essential 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Remove poor visuals or ads that cause loss of interest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Optimize your communications for mobile devices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40% of shoppers will give up on travel or retail site that does in load in 3 seconds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Traditional news release format is becoming less effective for public use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Especially</a:t>
            </a:r>
            <a:r>
              <a:rPr lang="en"/>
              <a:t> for clients that </a:t>
            </a:r>
            <a:r>
              <a:rPr lang="en"/>
              <a:t>don't</a:t>
            </a:r>
            <a:r>
              <a:rPr lang="en"/>
              <a:t> have regulatory compliance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Regular news is inconvenient to read in traditional </a:t>
            </a:r>
            <a:r>
              <a:rPr lang="en"/>
              <a:t>format</a:t>
            </a:r>
            <a:r>
              <a:rPr lang="en"/>
              <a:t> and will eventually reach digital space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Customers will not engage with news and information in traditional form</a:t>
            </a:r>
            <a:endParaRPr/>
          </a:p>
        </p:txBody>
      </p:sp>
      <p:pic>
        <p:nvPicPr>
          <p:cNvPr id="242" name="Google Shape;242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22125" y="644299"/>
            <a:ext cx="2952150" cy="1434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3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Adapt the News Release?</a:t>
            </a:r>
            <a:endParaRPr/>
          </a:p>
        </p:txBody>
      </p:sp>
      <p:sp>
        <p:nvSpPr>
          <p:cNvPr id="248" name="Google Shape;248;p33"/>
          <p:cNvSpPr txBox="1"/>
          <p:nvPr>
            <p:ph idx="1" type="body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Headlines answer the most important questions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Use words and phrases that are being searched often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Adds visuals, graphics and </a:t>
            </a:r>
            <a:r>
              <a:rPr lang="en"/>
              <a:t>infographics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Incorporate video </a:t>
            </a:r>
            <a:endParaRPr/>
          </a:p>
        </p:txBody>
      </p:sp>
      <p:sp>
        <p:nvSpPr>
          <p:cNvPr id="249" name="Google Shape;249;p33"/>
          <p:cNvSpPr txBox="1"/>
          <p:nvPr>
            <p:ph idx="2" type="body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80% of bloggers and online media will use video as produced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95% of us watch video vertically on mobile phones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Make it </a:t>
            </a:r>
            <a:r>
              <a:rPr lang="en"/>
              <a:t>compatible </a:t>
            </a:r>
            <a:r>
              <a:rPr lang="en"/>
              <a:t> for popular formats 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Audiences will discover what they need to know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4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 - Mayo Clinic</a:t>
            </a:r>
            <a:endParaRPr/>
          </a:p>
        </p:txBody>
      </p:sp>
      <p:sp>
        <p:nvSpPr>
          <p:cNvPr id="255" name="Google Shape;255;p34"/>
          <p:cNvSpPr txBox="1"/>
          <p:nvPr>
            <p:ph idx="1" type="body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Number 1 source of healthcare information is US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They video record quotes in news release instead of text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Provides headshot and intro/outro slide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Placed at top of story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Gets picked up by news outlets</a:t>
            </a:r>
            <a:endParaRPr/>
          </a:p>
        </p:txBody>
      </p:sp>
      <p:pic>
        <p:nvPicPr>
          <p:cNvPr id="256" name="Google Shape;25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6025" y="2006250"/>
            <a:ext cx="4167366" cy="2333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5"/>
          <p:cNvSpPr txBox="1"/>
          <p:nvPr>
            <p:ph type="title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Question...</a:t>
            </a:r>
            <a:endParaRPr sz="4800"/>
          </a:p>
        </p:txBody>
      </p:sp>
      <p:sp>
        <p:nvSpPr>
          <p:cNvPr id="262" name="Google Shape;262;p35"/>
          <p:cNvSpPr txBox="1"/>
          <p:nvPr>
            <p:ph idx="1" type="body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Font typeface="Raleway"/>
              <a:buAutoNum type="arabicPeriod"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What is the most important factor of  a mobile app? Appearance? Function? Aesthetics? Speed?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Font typeface="Raleway"/>
              <a:buAutoNum type="arabicPeriod"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Are there any downsides to changing the current blueprint of news releases? Attention span? Clickbait?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6"/>
          <p:cNvSpPr txBox="1"/>
          <p:nvPr>
            <p:ph idx="1" type="body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Design Thinking graphic. </a:t>
            </a:r>
            <a:endParaRPr/>
          </a:p>
        </p:txBody>
      </p:sp>
      <p:pic>
        <p:nvPicPr>
          <p:cNvPr id="268" name="Google Shape;268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60913" y="412225"/>
            <a:ext cx="4022168" cy="40677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7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New Pair of Shoes</a:t>
            </a:r>
            <a:endParaRPr/>
          </a:p>
        </p:txBody>
      </p:sp>
      <p:sp>
        <p:nvSpPr>
          <p:cNvPr id="274" name="Google Shape;274;p37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Reaching people in the micro-moment must be helpful, creative and break through clutter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Step into the audience’s shoes and see the world from their perspective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Map customer experiences and behaviours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Determine how you can help them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According to Jenna Wortham, NYT, “News is no longer new when it happens. It’s news when people discover it.”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Important in issue and crisis situations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Secret of comedy = timing </a:t>
            </a:r>
            <a:endParaRPr/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Micro-moments are all about timing!</a:t>
            </a:r>
            <a:endParaRPr/>
          </a:p>
        </p:txBody>
      </p:sp>
      <p:pic>
        <p:nvPicPr>
          <p:cNvPr id="275" name="Google Shape;275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93599" y="3573149"/>
            <a:ext cx="2575350" cy="1570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8"/>
          <p:cNvSpPr txBox="1"/>
          <p:nvPr>
            <p:ph type="title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Question...</a:t>
            </a:r>
            <a:endParaRPr sz="4800"/>
          </a:p>
        </p:txBody>
      </p:sp>
      <p:sp>
        <p:nvSpPr>
          <p:cNvPr id="281" name="Google Shape;281;p38"/>
          <p:cNvSpPr txBox="1"/>
          <p:nvPr>
            <p:ph idx="1" type="body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Font typeface="Raleway"/>
              <a:buAutoNum type="arabicPeriod"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Should organizations address old news? When do you address and when do you ignore it?</a:t>
            </a:r>
            <a:endParaRPr>
              <a:latin typeface="Raleway"/>
              <a:ea typeface="Raleway"/>
              <a:cs typeface="Raleway"/>
              <a:sym typeface="Raleway"/>
            </a:endParaRPr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00"/>
              <a:buFont typeface="Raleway"/>
              <a:buAutoNum type="arabicPeriod"/>
            </a:pPr>
            <a:r>
              <a:rPr lang="en">
                <a:latin typeface="Raleway"/>
                <a:ea typeface="Raleway"/>
                <a:cs typeface="Raleway"/>
                <a:sym typeface="Raleway"/>
              </a:rPr>
              <a:t>What brands or services could benefit from a transition to mobile applications and improved micro-moments?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9"/>
          <p:cNvSpPr txBox="1"/>
          <p:nvPr>
            <p:ph type="title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End</a:t>
            </a:r>
            <a:endParaRPr/>
          </a:p>
        </p:txBody>
      </p:sp>
      <p:sp>
        <p:nvSpPr>
          <p:cNvPr id="287" name="Google Shape;287;p39"/>
          <p:cNvSpPr txBox="1"/>
          <p:nvPr>
            <p:ph idx="1" type="body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400"/>
              <a:t>Thank you for listening!</a:t>
            </a:r>
            <a:endParaRPr sz="1400"/>
          </a:p>
        </p:txBody>
      </p:sp>
      <p:pic>
        <p:nvPicPr>
          <p:cNvPr id="288" name="Google Shape;288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89125" y="2272907"/>
            <a:ext cx="4937056" cy="2238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