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f6af9d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f6af9d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142c8f115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142c8f115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142c8f11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142c8f11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142c8f11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142c8f11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142c8f115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142c8f11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142c8f11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142c8f11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142c8f115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142c8f11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142c8f11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142c8f11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142c8f11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142c8f11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142c8f11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8142c8f11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142c8f115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142c8f115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142c8f11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142c8f11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142c8f11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142c8f11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142c8f11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142c8f11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142c8f115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142c8f115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142c8f1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8142c8f1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142c8f11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142c8f11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142c8f11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142c8f11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142c8f11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142c8f11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142c8f11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142c8f11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142c8f11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142c8f11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142c8f11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142c8f11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142c8f11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142c8f11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">
  <p:cSld name="SECTION_TITLE_AND_DESCRIPTION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100" name="Google Shape;100;p12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 2">
  <p:cSld name="SECTION_TITLE_AND_DESCRIPTION_1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224" y="1313339"/>
            <a:ext cx="3459829" cy="2670551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34" name="Google Shape;34;p3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196" y="1401826"/>
            <a:ext cx="3268577" cy="1812993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41" name="Google Shape;41;p3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 1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-Y5F5z--aGQ" TargetMode="External"/><Relationship Id="rId4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pen Chromebook laptop computer" id="135" name="Google Shape;135;p17"/>
          <p:cNvPicPr preferRelativeResize="0"/>
          <p:nvPr/>
        </p:nvPicPr>
        <p:blipFill rotWithShape="1">
          <a:blip r:embed="rId3">
            <a:alphaModFix/>
          </a:blip>
          <a:srcRect b="0" l="0" r="3344" t="0"/>
          <a:stretch/>
        </p:blipFill>
        <p:spPr>
          <a:xfrm>
            <a:off x="4606900" y="1399750"/>
            <a:ext cx="4537098" cy="2822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onent Detail" id="136" name="Google Shape;136;p17"/>
          <p:cNvPicPr preferRelativeResize="0"/>
          <p:nvPr/>
        </p:nvPicPr>
        <p:blipFill rotWithShape="1">
          <a:blip r:embed="rId4">
            <a:alphaModFix/>
          </a:blip>
          <a:srcRect b="20500" l="0" r="0" t="3655"/>
          <a:stretch/>
        </p:blipFill>
        <p:spPr>
          <a:xfrm>
            <a:off x="5181200" y="1645500"/>
            <a:ext cx="3471224" cy="1974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rait-oriented black smaptphone" id="137" name="Google Shape;137;p17"/>
          <p:cNvPicPr preferRelativeResize="0"/>
          <p:nvPr/>
        </p:nvPicPr>
        <p:blipFill rotWithShape="1">
          <a:blip r:embed="rId5">
            <a:alphaModFix/>
          </a:blip>
          <a:srcRect b="0" l="0" r="19980" t="0"/>
          <a:stretch/>
        </p:blipFill>
        <p:spPr>
          <a:xfrm>
            <a:off x="8220926" y="2149750"/>
            <a:ext cx="923075" cy="226560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" fadeDir="5400012" kx="0" rotWithShape="0" algn="bl" stA="20000" stPos="0" sy="-100000" ky="0"/>
          </a:effectLst>
        </p:spPr>
      </p:pic>
      <p:sp>
        <p:nvSpPr>
          <p:cNvPr id="138" name="Google Shape;138;p17"/>
          <p:cNvSpPr txBox="1"/>
          <p:nvPr>
            <p:ph type="ctrTitle"/>
          </p:nvPr>
        </p:nvSpPr>
        <p:spPr>
          <a:xfrm>
            <a:off x="729450" y="1322450"/>
            <a:ext cx="3787800" cy="14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 in the Micro-Moment</a:t>
            </a:r>
            <a:endParaRPr/>
          </a:p>
        </p:txBody>
      </p:sp>
      <p:sp>
        <p:nvSpPr>
          <p:cNvPr id="139" name="Google Shape;139;p17"/>
          <p:cNvSpPr txBox="1"/>
          <p:nvPr>
            <p:ph idx="1" type="subTitle"/>
          </p:nvPr>
        </p:nvSpPr>
        <p:spPr>
          <a:xfrm>
            <a:off x="729600" y="2921750"/>
            <a:ext cx="37878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Webinar by Martin Waxman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Alexander Kelly</a:t>
            </a:r>
            <a:endParaRPr/>
          </a:p>
        </p:txBody>
      </p:sp>
      <p:pic>
        <p:nvPicPr>
          <p:cNvPr descr="Mobile View" id="140" name="Google Shape;140;p17"/>
          <p:cNvPicPr preferRelativeResize="0"/>
          <p:nvPr/>
        </p:nvPicPr>
        <p:blipFill rotWithShape="1">
          <a:blip r:embed="rId6">
            <a:alphaModFix/>
          </a:blip>
          <a:srcRect b="16352" l="-384" r="23473" t="0"/>
          <a:stretch/>
        </p:blipFill>
        <p:spPr>
          <a:xfrm>
            <a:off x="8271300" y="2337575"/>
            <a:ext cx="872700" cy="183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Question...</a:t>
            </a:r>
            <a:endParaRPr sz="4800"/>
          </a:p>
        </p:txBody>
      </p:sp>
      <p:sp>
        <p:nvSpPr>
          <p:cNvPr id="201" name="Google Shape;201;p26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How often do you experience micro-moments? Would you like to have more or less? Are you conscious of them?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Do you think your smartphone makes you more or less productive?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 Trumps Demographics</a:t>
            </a:r>
            <a:endParaRPr/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miss 70% of customers when we focus solely on demographics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Time pressure in a decision can alter loyalty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45% of home improvement searches are done by women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Home Depot realized customers are increasingly searching for DIY and created a content library for men and women based off content searches and audience intent</a:t>
            </a:r>
            <a:endParaRPr/>
          </a:p>
        </p:txBody>
      </p:sp>
      <p:sp>
        <p:nvSpPr>
          <p:cNvPr id="208" name="Google Shape;208;p2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9/10 people are not certain of the brand they want when searching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80% of people buy not from loyalty, but from companies that answer questions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Daniel H. Pink’s ‘Drive’, speaks about what your audience is looking for including pain points, text, photo, video, friends, etc.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Example - If a person’s flight is cancelled, they will most likely choose first nearby hotel available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Desired Path?</a:t>
            </a:r>
            <a:endParaRPr/>
          </a:p>
        </p:txBody>
      </p:sp>
      <p:sp>
        <p:nvSpPr>
          <p:cNvPr id="214" name="Google Shape;214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 the shortcuts we take to our goal or destination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phones users care more about functions than appearance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Form is better than </a:t>
            </a:r>
            <a:r>
              <a:rPr lang="en"/>
              <a:t>aesthetics</a:t>
            </a:r>
            <a:r>
              <a:rPr lang="en"/>
              <a:t> on applications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Make the experience seamless for users and customers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User-friendly is more important than design, though design is still important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Learn what channels people are using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Location and accessibility is everything for micro-moments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⅔ of us switch to new sites if process takes too long to purchase product or deliver service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61% of us are more likely to choose site that tailors to our location (near me)</a:t>
            </a:r>
            <a:endParaRPr/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2706" y="659350"/>
            <a:ext cx="2468526" cy="185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1 - Progressive Insurance</a:t>
            </a:r>
            <a:endParaRPr/>
          </a:p>
        </p:txBody>
      </p:sp>
      <p:sp>
        <p:nvSpPr>
          <p:cNvPr id="221" name="Google Shape;221;p29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Developed an application designed to process accident claims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Received complaints about too many screens and steps involved in the process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Progressive reduced screens and number of steps in response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35% increase in completion rate of claims on mobile application</a:t>
            </a:r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925" y="2015000"/>
            <a:ext cx="2863491" cy="27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2 - Virgin vs Air Canada</a:t>
            </a:r>
            <a:endParaRPr/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117075"/>
            <a:ext cx="3774299" cy="234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600" y="2137850"/>
            <a:ext cx="3774300" cy="2307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/>
          <p:nvPr>
            <p:ph type="title"/>
          </p:nvPr>
        </p:nvSpPr>
        <p:spPr>
          <a:xfrm>
            <a:off x="727800" y="434325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Example 3: Westworld at SXSW 2018</a:t>
            </a:r>
            <a:endParaRPr sz="3000"/>
          </a:p>
        </p:txBody>
      </p:sp>
      <p:pic>
        <p:nvPicPr>
          <p:cNvPr descr="Subscribe to our channel! https://goo.gl/JpCqzs&#10;&#10;Adweek is the leading source for news, insight and community for marketers, media and agencies. Head on over to http://www.adweek.com for content that is must-read for CMOs, creatives, media buyers, content creators, agency heads and anyone looking to stay informed about the brand marketing ecosystem.&#10;&#10;Check the original article here!&#10;http://www.adweek.com/brand-marketing/inside-hbo-and-giant-spoons-massive-immersive-westworld-activation-at-sxsw/&#10;&#10;Check out our full video catalog:https://goo.gl/Ky9LT8&#10;Follow Adweek on Twitter:  https://goo.gl/U2sVPW&#10;Or on Facebook: https://goo.gl/G5DRR1" id="235" name="Google Shape;235;p31" title="Inside HBO's and Giant Spoon’s Westworld at SXS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5550" y="1262150"/>
            <a:ext cx="4212900" cy="31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in the Fast Lane</a:t>
            </a:r>
            <a:endParaRPr/>
          </a:p>
        </p:txBody>
      </p:sp>
      <p:sp>
        <p:nvSpPr>
          <p:cNvPr id="241" name="Google Shape;241;p32"/>
          <p:cNvSpPr txBox="1"/>
          <p:nvPr>
            <p:ph idx="1" type="body"/>
          </p:nvPr>
        </p:nvSpPr>
        <p:spPr>
          <a:xfrm>
            <a:off x="729450" y="2078875"/>
            <a:ext cx="7688700" cy="28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Nearly ½ of smartphone users switch to new app/site if current one is too slow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Fast load time is essential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Remove poor visuals or ads that cause loss of interest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Optimize your communications for mobile devices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40% of shoppers will give up on travel or retail site that does in load in 3 seconds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Traditional news release format is becoming less effective for public use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Especially</a:t>
            </a:r>
            <a:r>
              <a:rPr lang="en"/>
              <a:t> for clients that </a:t>
            </a:r>
            <a:r>
              <a:rPr lang="en"/>
              <a:t>don't</a:t>
            </a:r>
            <a:r>
              <a:rPr lang="en"/>
              <a:t> have regulatory compliance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Regular news is inconvenient to read in traditional </a:t>
            </a:r>
            <a:r>
              <a:rPr lang="en"/>
              <a:t>format</a:t>
            </a:r>
            <a:r>
              <a:rPr lang="en"/>
              <a:t> and will eventually reach digital space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Customers will not engage with news and information in traditional form</a:t>
            </a:r>
            <a:endParaRPr/>
          </a:p>
        </p:txBody>
      </p:sp>
      <p:pic>
        <p:nvPicPr>
          <p:cNvPr id="242" name="Google Shape;2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2125" y="644299"/>
            <a:ext cx="2952150" cy="14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Adapt the News Release?</a:t>
            </a:r>
            <a:endParaRPr/>
          </a:p>
        </p:txBody>
      </p:sp>
      <p:sp>
        <p:nvSpPr>
          <p:cNvPr id="248" name="Google Shape;248;p33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Headlines answer the most important questions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 words and phrases that are being searched often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Adds visuals, graphics and </a:t>
            </a:r>
            <a:r>
              <a:rPr lang="en"/>
              <a:t>infographics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Incorporate video </a:t>
            </a:r>
            <a:endParaRPr/>
          </a:p>
        </p:txBody>
      </p:sp>
      <p:sp>
        <p:nvSpPr>
          <p:cNvPr id="249" name="Google Shape;249;p33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80% of bloggers and online media will use video as produced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95% of us watch video vertically on mobile phones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Make it </a:t>
            </a:r>
            <a:r>
              <a:rPr lang="en"/>
              <a:t>compatible </a:t>
            </a:r>
            <a:r>
              <a:rPr lang="en"/>
              <a:t> for popular formats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Audiences will discover what they need to know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- Mayo Clinic</a:t>
            </a:r>
            <a:endParaRPr/>
          </a:p>
        </p:txBody>
      </p:sp>
      <p:sp>
        <p:nvSpPr>
          <p:cNvPr id="255" name="Google Shape;255;p34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Number 1 source of healthcare information is US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They video record quotes in news release instead of text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Provides headshot and intro/outro slide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Placed at top of story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Gets picked up by news outlets</a:t>
            </a:r>
            <a:endParaRPr/>
          </a:p>
        </p:txBody>
      </p:sp>
      <p:pic>
        <p:nvPicPr>
          <p:cNvPr id="256" name="Google Shape;2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25" y="2006250"/>
            <a:ext cx="4167366" cy="23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Question...</a:t>
            </a:r>
            <a:endParaRPr sz="4800"/>
          </a:p>
        </p:txBody>
      </p:sp>
      <p:sp>
        <p:nvSpPr>
          <p:cNvPr id="262" name="Google Shape;262;p3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What is the most important factor of  a mobile app? Appearance? Function? Aesthetics? Speed?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Are there any downsides to changing the current blueprint of news releases? Attention span? Clickbait?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Every experience we have begins with a search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media used to be the most important discovery engine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Underscores the value of public relations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Now, we turn to search engines to find out news and information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Search engines are the new front page</a:t>
            </a: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826" y="2078863"/>
            <a:ext cx="3374551" cy="248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Thinking graphic. </a:t>
            </a:r>
            <a:endParaRPr/>
          </a:p>
        </p:txBody>
      </p:sp>
      <p:pic>
        <p:nvPicPr>
          <p:cNvPr id="268" name="Google Shape;2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913" y="412225"/>
            <a:ext cx="4022168" cy="406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New Pair of Shoes</a:t>
            </a:r>
            <a:endParaRPr/>
          </a:p>
        </p:txBody>
      </p:sp>
      <p:sp>
        <p:nvSpPr>
          <p:cNvPr id="274" name="Google Shape;274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Reaching people in the micro-moment must be helpful, creative and break through clutter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Step into the audience’s shoes and see the world from their perspective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Map customer experiences and behaviours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Determine how you can help them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According to Jenna Wortham, NYT, “News is no longer new when it happens. It’s news when people discover it.”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Important in issue and crisis situations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Secret of comedy = timing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Micro-moments are all about timing!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599" y="3573149"/>
            <a:ext cx="2575350" cy="15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Question...</a:t>
            </a:r>
            <a:endParaRPr sz="4800"/>
          </a:p>
        </p:txBody>
      </p:sp>
      <p:sp>
        <p:nvSpPr>
          <p:cNvPr id="281" name="Google Shape;281;p38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Should organizations address old news? When do you address and when do you ignore it?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What brands or services could benefit from a transition to mobile applications and improved micro-moments?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</a:t>
            </a:r>
            <a:endParaRPr/>
          </a:p>
        </p:txBody>
      </p:sp>
      <p:sp>
        <p:nvSpPr>
          <p:cNvPr id="287" name="Google Shape;287;p39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Thank you for listening!</a:t>
            </a:r>
            <a:endParaRPr sz="1400"/>
          </a:p>
        </p:txBody>
      </p:sp>
      <p:pic>
        <p:nvPicPr>
          <p:cNvPr id="288" name="Google Shape;2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125" y="2272907"/>
            <a:ext cx="4937056" cy="22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Landscape</a:t>
            </a:r>
            <a:endParaRPr/>
          </a:p>
        </p:txBody>
      </p:sp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By 2020, half of all search discoveries are made with voice search function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70% of market is controlled by five companies; Amazon’s Alexa, Apple’s Siri, Google Home, S</a:t>
            </a:r>
            <a:r>
              <a:rPr lang="en"/>
              <a:t>amsung’s Bixby and Microsoft’s Cortana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Silicon Valley analyst says that Google’s voice recognition is now at 95%, which is almost the same as humans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Voice technologies are becoming more indistinguishable from humans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AI voice assistants are merging with furniture, cars and other home appliances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Appliances are becoming the newest advertising and communications platforms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0250" y="671375"/>
            <a:ext cx="2316976" cy="130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Landscape Cont’d</a:t>
            </a:r>
            <a:endParaRPr/>
          </a:p>
        </p:txBody>
      </p:sp>
      <p:sp>
        <p:nvSpPr>
          <p:cNvPr id="160" name="Google Shape;160;p20"/>
          <p:cNvSpPr txBox="1"/>
          <p:nvPr>
            <p:ph idx="1" type="body"/>
          </p:nvPr>
        </p:nvSpPr>
        <p:spPr>
          <a:xfrm>
            <a:off x="727650" y="21286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Organizations will no longer compete for the top 10 search  spots, but rather top 2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Will these results be organic or paid?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Ethical and privacy concerns are raised regarding the transition to voice search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Encourages customer-centric approach to drive attention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Voice searches mean communicators must think harder about questions that audiences are asking and develop content to address it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1100" y="3771800"/>
            <a:ext cx="912850" cy="1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945" y="3771795"/>
            <a:ext cx="1175650" cy="1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8600" y="717263"/>
            <a:ext cx="1265352" cy="12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4150" y="846051"/>
            <a:ext cx="1514450" cy="100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Minute from 2018 to 2019. </a:t>
            </a:r>
            <a:endParaRPr/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475" y="712439"/>
            <a:ext cx="5854349" cy="33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 of Micro-Moments</a:t>
            </a:r>
            <a:endParaRPr/>
          </a:p>
        </p:txBody>
      </p:sp>
      <p:sp>
        <p:nvSpPr>
          <p:cNvPr id="176" name="Google Shape;176;p22"/>
          <p:cNvSpPr txBox="1"/>
          <p:nvPr>
            <p:ph idx="1" type="body"/>
          </p:nvPr>
        </p:nvSpPr>
        <p:spPr>
          <a:xfrm>
            <a:off x="729450" y="21319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searches have gone from 2% to 79% in 10 years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screen is number 1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77% of online adults own a smartphone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94% in the 19-29 year old </a:t>
            </a:r>
            <a:r>
              <a:rPr lang="en"/>
              <a:t>demographic</a:t>
            </a:r>
            <a:r>
              <a:rPr lang="en"/>
              <a:t> own a smartphone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75% of us think our smartphones are making us </a:t>
            </a:r>
            <a:r>
              <a:rPr b="1" lang="en" u="sng"/>
              <a:t>more</a:t>
            </a:r>
            <a:r>
              <a:rPr b="1" lang="en"/>
              <a:t> </a:t>
            </a:r>
            <a:r>
              <a:rPr lang="en"/>
              <a:t>productive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(Alameda Research)</a:t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125" y="2131900"/>
            <a:ext cx="3033076" cy="21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Micro-Moments?</a:t>
            </a:r>
            <a:endParaRPr/>
          </a:p>
        </p:txBody>
      </p:sp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While in the middle of an </a:t>
            </a:r>
            <a:r>
              <a:rPr lang="en"/>
              <a:t>activity</a:t>
            </a:r>
            <a:r>
              <a:rPr lang="en"/>
              <a:t> or task, </a:t>
            </a:r>
            <a:r>
              <a:rPr lang="en"/>
              <a:t>reflexively</a:t>
            </a:r>
            <a:r>
              <a:rPr lang="en"/>
              <a:t> using smartphone to find out certain information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91% of us do it on a daily basis:</a:t>
            </a:r>
            <a:endParaRPr/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I want to know - news, information and generating awareness</a:t>
            </a:r>
            <a:endParaRPr/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I want to go - location, event, reach people physically or virtually</a:t>
            </a:r>
            <a:endParaRPr/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i="1" lang="en"/>
              <a:t> </a:t>
            </a:r>
            <a:r>
              <a:rPr lang="en"/>
              <a:t>I want to do - ideas, tips, feature stories</a:t>
            </a:r>
            <a:endParaRPr/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"/>
              <a:t>I want to buy moments - purchasing products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Micro-Moment graphic.</a:t>
            </a:r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363" y="304800"/>
            <a:ext cx="7118566" cy="406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Micro-Moments? Cont’d</a:t>
            </a:r>
            <a:endParaRPr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They are part of our transactive memory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way we encode and store our memories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our outsourcing this part of our brains to Internet search engines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WRONG: </a:t>
            </a:r>
            <a:r>
              <a:rPr lang="en"/>
              <a:t>How micro-moments impact the way we develop and cover stories?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CORRECT: </a:t>
            </a:r>
            <a:r>
              <a:rPr lang="en"/>
              <a:t>Are we there?  When a travel blogger needs </a:t>
            </a:r>
            <a:r>
              <a:rPr lang="en"/>
              <a:t>information</a:t>
            </a:r>
            <a:r>
              <a:rPr lang="en"/>
              <a:t>, a reporter notices activity or when a customer has questions, where are we?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