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3" r:id="rId7"/>
    <p:sldId id="264" r:id="rId8"/>
    <p:sldId id="265" r:id="rId9"/>
    <p:sldId id="266" r:id="rId10"/>
    <p:sldId id="262" r:id="rId11"/>
    <p:sldId id="261"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857"/>
    <p:restoredTop sz="94696"/>
  </p:normalViewPr>
  <p:slideViewPr>
    <p:cSldViewPr snapToGrid="0" snapToObjects="1">
      <p:cViewPr varScale="1">
        <p:scale>
          <a:sx n="105" d="100"/>
          <a:sy n="105" d="100"/>
        </p:scale>
        <p:origin x="42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GB"/>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3/4/20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3/4/20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GB"/>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3/4/20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GB"/>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3/4/20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GB"/>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3/4/20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GB"/>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3/4/20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GB"/>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3/4/20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3/4/20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3/4/20</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3/4/20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GB"/>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3/4/20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3/4/20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GB"/>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3/4/20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3/4/20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3/4/20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GB"/>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3/4/20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3/4/20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3/4/20</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pixabay.com/en/thank-you-label-card-sign-wedding-971649/"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3E134-64E4-9440-962D-31BF1A701D35}"/>
              </a:ext>
            </a:extLst>
          </p:cNvPr>
          <p:cNvSpPr>
            <a:spLocks noGrp="1"/>
          </p:cNvSpPr>
          <p:nvPr>
            <p:ph type="ctrTitle"/>
          </p:nvPr>
        </p:nvSpPr>
        <p:spPr>
          <a:xfrm>
            <a:off x="0" y="2733709"/>
            <a:ext cx="8824456" cy="1373070"/>
          </a:xfrm>
        </p:spPr>
        <p:txBody>
          <a:bodyPr/>
          <a:lstStyle/>
          <a:p>
            <a:pPr algn="ctr"/>
            <a:r>
              <a:rPr lang="en-CA" sz="4400" dirty="0"/>
              <a:t>Value of Internal Communications in the Workplace </a:t>
            </a:r>
            <a:endParaRPr lang="en-AD" sz="4400" dirty="0"/>
          </a:p>
        </p:txBody>
      </p:sp>
      <p:sp>
        <p:nvSpPr>
          <p:cNvPr id="3" name="Subtitle 2">
            <a:extLst>
              <a:ext uri="{FF2B5EF4-FFF2-40B4-BE49-F238E27FC236}">
                <a16:creationId xmlns:a16="http://schemas.microsoft.com/office/drawing/2014/main" id="{CC7C0F73-5D76-1446-A74C-4DB61890E3E3}"/>
              </a:ext>
            </a:extLst>
          </p:cNvPr>
          <p:cNvSpPr>
            <a:spLocks noGrp="1"/>
          </p:cNvSpPr>
          <p:nvPr>
            <p:ph type="subTitle" idx="1"/>
          </p:nvPr>
        </p:nvSpPr>
        <p:spPr/>
        <p:txBody>
          <a:bodyPr/>
          <a:lstStyle/>
          <a:p>
            <a:r>
              <a:rPr lang="en-CA" dirty="0"/>
              <a:t>By: Jecema Hewitt (the person with the REALLY big coffee mug) </a:t>
            </a:r>
            <a:endParaRPr lang="en-AD" dirty="0"/>
          </a:p>
        </p:txBody>
      </p:sp>
    </p:spTree>
    <p:extLst>
      <p:ext uri="{BB962C8B-B14F-4D97-AF65-F5344CB8AC3E}">
        <p14:creationId xmlns:p14="http://schemas.microsoft.com/office/powerpoint/2010/main" val="287222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026E26-D079-AC4F-B456-2B897B4DA9E5}"/>
              </a:ext>
            </a:extLst>
          </p:cNvPr>
          <p:cNvSpPr>
            <a:spLocks noGrp="1"/>
          </p:cNvSpPr>
          <p:nvPr>
            <p:ph type="title"/>
          </p:nvPr>
        </p:nvSpPr>
        <p:spPr/>
        <p:txBody>
          <a:bodyPr/>
          <a:lstStyle/>
          <a:p>
            <a:r>
              <a:rPr lang="en-US" dirty="0"/>
              <a:t>How Do I get What I Want?</a:t>
            </a:r>
          </a:p>
        </p:txBody>
      </p:sp>
      <p:sp>
        <p:nvSpPr>
          <p:cNvPr id="3" name="Content Placeholder 2">
            <a:extLst>
              <a:ext uri="{FF2B5EF4-FFF2-40B4-BE49-F238E27FC236}">
                <a16:creationId xmlns:a16="http://schemas.microsoft.com/office/drawing/2014/main" id="{244A3421-7BCD-F34B-8B3F-AE6E44E36A58}"/>
              </a:ext>
            </a:extLst>
          </p:cNvPr>
          <p:cNvSpPr>
            <a:spLocks noGrp="1"/>
          </p:cNvSpPr>
          <p:nvPr>
            <p:ph idx="1"/>
          </p:nvPr>
        </p:nvSpPr>
        <p:spPr/>
        <p:txBody>
          <a:bodyPr/>
          <a:lstStyle/>
          <a:p>
            <a:pPr marL="0" indent="0">
              <a:buNone/>
            </a:pPr>
            <a:r>
              <a:rPr lang="en-US" dirty="0"/>
              <a:t>By answering these 3 Questions!</a:t>
            </a:r>
          </a:p>
          <a:p>
            <a:pPr marL="0" indent="0">
              <a:buNone/>
            </a:pPr>
            <a:endParaRPr lang="en-US" dirty="0"/>
          </a:p>
          <a:p>
            <a:pPr marL="457200" indent="-457200">
              <a:buFont typeface="+mj-lt"/>
              <a:buAutoNum type="arabicPeriod"/>
            </a:pPr>
            <a:r>
              <a:rPr lang="en-CA" dirty="0"/>
              <a:t>How and to what extent does the university view and treat alumni differently than other external stakeholders? </a:t>
            </a:r>
          </a:p>
          <a:p>
            <a:pPr marL="457200" indent="-457200">
              <a:buFont typeface="+mj-lt"/>
              <a:buAutoNum type="arabicPeriod"/>
            </a:pPr>
            <a:r>
              <a:rPr lang="en-CA" dirty="0"/>
              <a:t>How and to what extent do university communications to alumni differ from communications to other external stakeholders </a:t>
            </a:r>
          </a:p>
          <a:p>
            <a:pPr marL="457200" indent="-457200">
              <a:buFont typeface="+mj-lt"/>
              <a:buAutoNum type="arabicPeriod"/>
            </a:pPr>
            <a:r>
              <a:rPr lang="en-CA" dirty="0"/>
              <a:t>How and to what extent do university communications affect alumni relationships</a:t>
            </a:r>
          </a:p>
          <a:p>
            <a:pPr marL="0" indent="0">
              <a:buNone/>
            </a:pPr>
            <a:endParaRPr lang="en-US" dirty="0"/>
          </a:p>
        </p:txBody>
      </p:sp>
    </p:spTree>
    <p:extLst>
      <p:ext uri="{BB962C8B-B14F-4D97-AF65-F5344CB8AC3E}">
        <p14:creationId xmlns:p14="http://schemas.microsoft.com/office/powerpoint/2010/main" val="40213322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F7609-E962-F246-9186-9050D010854A}"/>
              </a:ext>
            </a:extLst>
          </p:cNvPr>
          <p:cNvSpPr>
            <a:spLocks noGrp="1"/>
          </p:cNvSpPr>
          <p:nvPr>
            <p:ph type="title"/>
          </p:nvPr>
        </p:nvSpPr>
        <p:spPr/>
        <p:txBody>
          <a:bodyPr/>
          <a:lstStyle/>
          <a:p>
            <a:r>
              <a:rPr lang="en-US" dirty="0"/>
              <a:t>The Big PR Theory Continued</a:t>
            </a:r>
          </a:p>
        </p:txBody>
      </p:sp>
      <p:sp>
        <p:nvSpPr>
          <p:cNvPr id="3" name="Content Placeholder 2">
            <a:extLst>
              <a:ext uri="{FF2B5EF4-FFF2-40B4-BE49-F238E27FC236}">
                <a16:creationId xmlns:a16="http://schemas.microsoft.com/office/drawing/2014/main" id="{7D42455C-1469-1748-928D-82FA6FE2911F}"/>
              </a:ext>
            </a:extLst>
          </p:cNvPr>
          <p:cNvSpPr>
            <a:spLocks noGrp="1"/>
          </p:cNvSpPr>
          <p:nvPr>
            <p:ph idx="1"/>
          </p:nvPr>
        </p:nvSpPr>
        <p:spPr>
          <a:xfrm>
            <a:off x="680321" y="2336872"/>
            <a:ext cx="9613861" cy="4012169"/>
          </a:xfrm>
        </p:spPr>
        <p:txBody>
          <a:bodyPr>
            <a:normAutofit/>
          </a:bodyPr>
          <a:lstStyle/>
          <a:p>
            <a:r>
              <a:rPr lang="en-CA" dirty="0"/>
              <a:t>Using a mid-size Uni and the alumni population </a:t>
            </a:r>
          </a:p>
          <a:p>
            <a:r>
              <a:rPr lang="en-CA" dirty="0"/>
              <a:t>Alumni because they are products of the institution (like one of her interviewees said) </a:t>
            </a:r>
          </a:p>
          <a:p>
            <a:r>
              <a:rPr lang="en-CA" dirty="0"/>
              <a:t>They’re influential </a:t>
            </a:r>
          </a:p>
          <a:p>
            <a:r>
              <a:rPr lang="en-CA" dirty="0"/>
              <a:t>Participate in advisory boards </a:t>
            </a:r>
          </a:p>
          <a:p>
            <a:r>
              <a:rPr lang="en-CA" dirty="0"/>
              <a:t>Alumni assoc. normally work with the college</a:t>
            </a:r>
          </a:p>
          <a:p>
            <a:r>
              <a:rPr lang="en-CA" dirty="0"/>
              <a:t>Did qualitative and quantitative research </a:t>
            </a:r>
          </a:p>
          <a:p>
            <a:r>
              <a:rPr lang="en-CA" dirty="0"/>
              <a:t>wanted 100 alumni reps (got 204) - over half were invested and </a:t>
            </a:r>
            <a:r>
              <a:rPr lang="en-CA" dirty="0" err="1"/>
              <a:t>approx</a:t>
            </a:r>
            <a:r>
              <a:rPr lang="en-CA" dirty="0"/>
              <a:t> same amount were active, felt comms were a bit generic</a:t>
            </a:r>
          </a:p>
          <a:p>
            <a:endParaRPr lang="en-US" dirty="0"/>
          </a:p>
        </p:txBody>
      </p:sp>
    </p:spTree>
    <p:extLst>
      <p:ext uri="{BB962C8B-B14F-4D97-AF65-F5344CB8AC3E}">
        <p14:creationId xmlns:p14="http://schemas.microsoft.com/office/powerpoint/2010/main" val="3178133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EFA06-CFB5-0242-BC68-A4ADA75CF643}"/>
              </a:ext>
            </a:extLst>
          </p:cNvPr>
          <p:cNvSpPr>
            <a:spLocks noGrp="1"/>
          </p:cNvSpPr>
          <p:nvPr>
            <p:ph type="title"/>
          </p:nvPr>
        </p:nvSpPr>
        <p:spPr/>
        <p:txBody>
          <a:bodyPr/>
          <a:lstStyle/>
          <a:p>
            <a:r>
              <a:rPr lang="en-US" dirty="0"/>
              <a:t>Thanks </a:t>
            </a:r>
            <a:r>
              <a:rPr lang="en-US"/>
              <a:t>for Listening!</a:t>
            </a:r>
            <a:endParaRPr lang="en-US" dirty="0"/>
          </a:p>
        </p:txBody>
      </p:sp>
      <p:pic>
        <p:nvPicPr>
          <p:cNvPr id="5" name="Content Placeholder 4" descr="A picture containing shirt&#10;&#10;Description automatically generated">
            <a:extLst>
              <a:ext uri="{FF2B5EF4-FFF2-40B4-BE49-F238E27FC236}">
                <a16:creationId xmlns:a16="http://schemas.microsoft.com/office/drawing/2014/main" id="{A7AADC83-CBC0-0749-A373-BE3C9EE04890}"/>
              </a:ext>
            </a:extLst>
          </p:cNvPr>
          <p:cNvPicPr>
            <a:picLocks noGrp="1" noChangeAspect="1"/>
          </p:cNvPicPr>
          <p:nvPr>
            <p:ph idx="1"/>
          </p:nvPr>
        </p:nvPicPr>
        <p:blipFill>
          <a:blip r:embed="rId2">
            <a:extLst>
              <a:ext uri="{837473B0-CC2E-450A-ABE3-18F120FF3D39}">
                <a1611:picAttrSrcUrl xmlns:a1611="http://schemas.microsoft.com/office/drawing/2016/11/main" r:id="rId3"/>
              </a:ext>
            </a:extLst>
          </a:blip>
          <a:stretch>
            <a:fillRect/>
          </a:stretch>
        </p:blipFill>
        <p:spPr>
          <a:xfrm>
            <a:off x="2940120" y="2336800"/>
            <a:ext cx="6722040" cy="4064000"/>
          </a:xfrm>
        </p:spPr>
      </p:pic>
    </p:spTree>
    <p:extLst>
      <p:ext uri="{BB962C8B-B14F-4D97-AF65-F5344CB8AC3E}">
        <p14:creationId xmlns:p14="http://schemas.microsoft.com/office/powerpoint/2010/main" val="3092418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7C524-697B-DD4A-99CD-C4BBE1C554EB}"/>
              </a:ext>
            </a:extLst>
          </p:cNvPr>
          <p:cNvSpPr>
            <a:spLocks noGrp="1"/>
          </p:cNvSpPr>
          <p:nvPr>
            <p:ph type="title"/>
          </p:nvPr>
        </p:nvSpPr>
        <p:spPr/>
        <p:txBody>
          <a:bodyPr/>
          <a:lstStyle/>
          <a:p>
            <a:r>
              <a:rPr lang="en-CA" dirty="0"/>
              <a:t>Intro to the Webinar</a:t>
            </a:r>
            <a:endParaRPr lang="en-AD" dirty="0"/>
          </a:p>
        </p:txBody>
      </p:sp>
      <p:sp>
        <p:nvSpPr>
          <p:cNvPr id="3" name="Content Placeholder 2">
            <a:extLst>
              <a:ext uri="{FF2B5EF4-FFF2-40B4-BE49-F238E27FC236}">
                <a16:creationId xmlns:a16="http://schemas.microsoft.com/office/drawing/2014/main" id="{557D8B3E-17C5-E84C-B476-765DDA217432}"/>
              </a:ext>
            </a:extLst>
          </p:cNvPr>
          <p:cNvSpPr>
            <a:spLocks noGrp="1"/>
          </p:cNvSpPr>
          <p:nvPr>
            <p:ph idx="1"/>
          </p:nvPr>
        </p:nvSpPr>
        <p:spPr/>
        <p:txBody>
          <a:bodyPr>
            <a:normAutofit/>
          </a:bodyPr>
          <a:lstStyle/>
          <a:p>
            <a:pPr marL="0" indent="0">
              <a:buNone/>
            </a:pPr>
            <a:r>
              <a:rPr lang="en-CA" dirty="0"/>
              <a:t>Historically communications has been broken into to two groups </a:t>
            </a:r>
          </a:p>
          <a:p>
            <a:pPr marL="0" indent="0">
              <a:buNone/>
            </a:pPr>
            <a:r>
              <a:rPr lang="en-CA" dirty="0"/>
              <a:t> - Internal comms and external comms </a:t>
            </a:r>
          </a:p>
          <a:p>
            <a:pPr marL="0" indent="0">
              <a:buNone/>
            </a:pPr>
            <a:endParaRPr lang="en-CA" dirty="0"/>
          </a:p>
          <a:p>
            <a:pPr marL="0" indent="0">
              <a:buNone/>
            </a:pPr>
            <a:r>
              <a:rPr lang="en-CA" dirty="0"/>
              <a:t>Over time this has changed and the webinar by Rita Chen will look at the research done around the reformation and continuum of comms that can be used to further define relationship management and communications services</a:t>
            </a:r>
          </a:p>
          <a:p>
            <a:pPr marL="0" indent="0">
              <a:buNone/>
            </a:pPr>
            <a:endParaRPr lang="en-AD"/>
          </a:p>
        </p:txBody>
      </p:sp>
    </p:spTree>
    <p:extLst>
      <p:ext uri="{BB962C8B-B14F-4D97-AF65-F5344CB8AC3E}">
        <p14:creationId xmlns:p14="http://schemas.microsoft.com/office/powerpoint/2010/main" val="519501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EFF29-122B-F447-B2BA-E7BC7C57AE35}"/>
              </a:ext>
            </a:extLst>
          </p:cNvPr>
          <p:cNvSpPr>
            <a:spLocks noGrp="1"/>
          </p:cNvSpPr>
          <p:nvPr>
            <p:ph type="title"/>
          </p:nvPr>
        </p:nvSpPr>
        <p:spPr/>
        <p:txBody>
          <a:bodyPr/>
          <a:lstStyle/>
          <a:p>
            <a:r>
              <a:rPr lang="en-US" dirty="0"/>
              <a:t>Time For An Activity!</a:t>
            </a:r>
          </a:p>
        </p:txBody>
      </p:sp>
      <p:sp>
        <p:nvSpPr>
          <p:cNvPr id="3" name="Content Placeholder 2">
            <a:extLst>
              <a:ext uri="{FF2B5EF4-FFF2-40B4-BE49-F238E27FC236}">
                <a16:creationId xmlns:a16="http://schemas.microsoft.com/office/drawing/2014/main" id="{A41C495C-5BCA-964D-8927-0D7F7711646D}"/>
              </a:ext>
            </a:extLst>
          </p:cNvPr>
          <p:cNvSpPr>
            <a:spLocks noGrp="1"/>
          </p:cNvSpPr>
          <p:nvPr>
            <p:ph idx="1"/>
          </p:nvPr>
        </p:nvSpPr>
        <p:spPr>
          <a:xfrm>
            <a:off x="680321" y="2336872"/>
            <a:ext cx="9613861" cy="4521127"/>
          </a:xfrm>
        </p:spPr>
        <p:txBody>
          <a:bodyPr>
            <a:normAutofit fontScale="92500" lnSpcReduction="20000"/>
          </a:bodyPr>
          <a:lstStyle/>
          <a:p>
            <a:pPr marL="0" indent="0">
              <a:buNone/>
            </a:pPr>
            <a:r>
              <a:rPr lang="en-CA" sz="2600" dirty="0"/>
              <a:t>Pretend that everyone is the comms director for a multi-national company. </a:t>
            </a:r>
          </a:p>
          <a:p>
            <a:pPr marL="0" indent="0">
              <a:buNone/>
            </a:pPr>
            <a:endParaRPr lang="en-CA" sz="2600" dirty="0"/>
          </a:p>
          <a:p>
            <a:r>
              <a:rPr lang="en-CA" sz="2600" dirty="0"/>
              <a:t>They manage comms to 20 staff members </a:t>
            </a:r>
          </a:p>
          <a:p>
            <a:r>
              <a:rPr lang="en-CA" sz="2600" dirty="0"/>
              <a:t>50 clients (unit and colleges) </a:t>
            </a:r>
          </a:p>
          <a:p>
            <a:r>
              <a:rPr lang="en-CA" sz="2600" dirty="0"/>
              <a:t>60 overseas recruitment offices in </a:t>
            </a:r>
            <a:r>
              <a:rPr lang="en-CA" sz="2600" dirty="0" err="1"/>
              <a:t>non-english</a:t>
            </a:r>
            <a:r>
              <a:rPr lang="en-CA" sz="2600" dirty="0"/>
              <a:t> countries (sends students to the clients) </a:t>
            </a:r>
          </a:p>
          <a:p>
            <a:r>
              <a:rPr lang="en-CA" sz="2600" dirty="0"/>
              <a:t>500 students in Canada </a:t>
            </a:r>
          </a:p>
          <a:p>
            <a:r>
              <a:rPr lang="en-CA" sz="2600" dirty="0"/>
              <a:t>Head office in Australia </a:t>
            </a:r>
          </a:p>
          <a:p>
            <a:r>
              <a:rPr lang="en-CA" sz="2600" dirty="0"/>
              <a:t>4 destination offices in English speaking countries </a:t>
            </a:r>
          </a:p>
          <a:p>
            <a:pPr marL="0" indent="0">
              <a:buNone/>
            </a:pPr>
            <a:endParaRPr lang="en-CA" sz="2600" dirty="0"/>
          </a:p>
          <a:p>
            <a:pPr marL="0" indent="0">
              <a:buNone/>
            </a:pPr>
            <a:r>
              <a:rPr lang="en-CA" sz="2600" dirty="0"/>
              <a:t>Who’s internal or external?</a:t>
            </a:r>
          </a:p>
          <a:p>
            <a:endParaRPr lang="en-CA" sz="2000" dirty="0"/>
          </a:p>
          <a:p>
            <a:endParaRPr lang="en-US" dirty="0"/>
          </a:p>
        </p:txBody>
      </p:sp>
    </p:spTree>
    <p:extLst>
      <p:ext uri="{BB962C8B-B14F-4D97-AF65-F5344CB8AC3E}">
        <p14:creationId xmlns:p14="http://schemas.microsoft.com/office/powerpoint/2010/main" val="2524720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D4EF0-504B-2644-92A7-C75AE68BA4BD}"/>
              </a:ext>
            </a:extLst>
          </p:cNvPr>
          <p:cNvSpPr>
            <a:spLocks noGrp="1"/>
          </p:cNvSpPr>
          <p:nvPr>
            <p:ph type="title"/>
          </p:nvPr>
        </p:nvSpPr>
        <p:spPr/>
        <p:txBody>
          <a:bodyPr/>
          <a:lstStyle/>
          <a:p>
            <a:r>
              <a:rPr lang="en-US" dirty="0"/>
              <a:t>What’s Shifting?</a:t>
            </a:r>
          </a:p>
        </p:txBody>
      </p:sp>
      <p:sp>
        <p:nvSpPr>
          <p:cNvPr id="3" name="Content Placeholder 2">
            <a:extLst>
              <a:ext uri="{FF2B5EF4-FFF2-40B4-BE49-F238E27FC236}">
                <a16:creationId xmlns:a16="http://schemas.microsoft.com/office/drawing/2014/main" id="{B193040F-7D71-524C-ABFC-851E45D44599}"/>
              </a:ext>
            </a:extLst>
          </p:cNvPr>
          <p:cNvSpPr>
            <a:spLocks noGrp="1"/>
          </p:cNvSpPr>
          <p:nvPr>
            <p:ph idx="1"/>
          </p:nvPr>
        </p:nvSpPr>
        <p:spPr/>
        <p:txBody>
          <a:bodyPr/>
          <a:lstStyle/>
          <a:p>
            <a:pPr marL="0" indent="0">
              <a:buNone/>
            </a:pPr>
            <a:r>
              <a:rPr lang="en-CA" dirty="0"/>
              <a:t>Publics, stakeholder identification and communications is shifting</a:t>
            </a:r>
          </a:p>
          <a:p>
            <a:pPr marL="0" indent="0">
              <a:buNone/>
            </a:pPr>
            <a:endParaRPr lang="en-CA" dirty="0"/>
          </a:p>
          <a:p>
            <a:r>
              <a:rPr lang="en-CA" dirty="0"/>
              <a:t>Globalism</a:t>
            </a:r>
          </a:p>
          <a:p>
            <a:r>
              <a:rPr lang="en-CA" dirty="0"/>
              <a:t>Tech</a:t>
            </a:r>
          </a:p>
          <a:p>
            <a:r>
              <a:rPr lang="en-CA" dirty="0"/>
              <a:t>Maturation of public relations</a:t>
            </a:r>
          </a:p>
          <a:p>
            <a:r>
              <a:rPr lang="en-CA" dirty="0"/>
              <a:t>Evolving comms practices</a:t>
            </a:r>
          </a:p>
          <a:p>
            <a:r>
              <a:rPr lang="en-CA" dirty="0"/>
              <a:t>Changing attitudes and perceptions</a:t>
            </a:r>
          </a:p>
          <a:p>
            <a:endParaRPr lang="en-US" dirty="0"/>
          </a:p>
        </p:txBody>
      </p:sp>
    </p:spTree>
    <p:extLst>
      <p:ext uri="{BB962C8B-B14F-4D97-AF65-F5344CB8AC3E}">
        <p14:creationId xmlns:p14="http://schemas.microsoft.com/office/powerpoint/2010/main" val="6086220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71EAA-8030-9C43-BB7F-9B23A6471F77}"/>
              </a:ext>
            </a:extLst>
          </p:cNvPr>
          <p:cNvSpPr>
            <a:spLocks noGrp="1"/>
          </p:cNvSpPr>
          <p:nvPr>
            <p:ph type="title"/>
          </p:nvPr>
        </p:nvSpPr>
        <p:spPr/>
        <p:txBody>
          <a:bodyPr/>
          <a:lstStyle/>
          <a:p>
            <a:r>
              <a:rPr lang="en-US" dirty="0"/>
              <a:t>So what’s the Theory?</a:t>
            </a:r>
          </a:p>
        </p:txBody>
      </p:sp>
      <p:sp>
        <p:nvSpPr>
          <p:cNvPr id="3" name="Content Placeholder 2">
            <a:extLst>
              <a:ext uri="{FF2B5EF4-FFF2-40B4-BE49-F238E27FC236}">
                <a16:creationId xmlns:a16="http://schemas.microsoft.com/office/drawing/2014/main" id="{3DE365D3-07C9-0745-946D-4568CCA54F0A}"/>
              </a:ext>
            </a:extLst>
          </p:cNvPr>
          <p:cNvSpPr>
            <a:spLocks noGrp="1"/>
          </p:cNvSpPr>
          <p:nvPr>
            <p:ph idx="1"/>
          </p:nvPr>
        </p:nvSpPr>
        <p:spPr/>
        <p:txBody>
          <a:bodyPr/>
          <a:lstStyle/>
          <a:p>
            <a:pPr marL="0" indent="0">
              <a:buNone/>
            </a:pPr>
            <a:r>
              <a:rPr lang="en-CA" dirty="0"/>
              <a:t>The stakeholder-communication Continuum </a:t>
            </a:r>
          </a:p>
          <a:p>
            <a:pPr marL="0" indent="0">
              <a:buNone/>
            </a:pPr>
            <a:endParaRPr lang="en-CA" dirty="0"/>
          </a:p>
          <a:p>
            <a:r>
              <a:rPr lang="en-CA" dirty="0"/>
              <a:t>Theory proposed by </a:t>
            </a:r>
            <a:r>
              <a:rPr lang="en-CA" dirty="0" err="1"/>
              <a:t>ms.chen</a:t>
            </a:r>
            <a:r>
              <a:rPr lang="en-CA" dirty="0"/>
              <a:t> is that perhaps we should be viewing stakeholders and communications on a continuum based on the relationship to the subject</a:t>
            </a:r>
          </a:p>
          <a:p>
            <a:r>
              <a:rPr lang="en-CA" dirty="0"/>
              <a:t>I, I/E, E/I, E</a:t>
            </a:r>
          </a:p>
          <a:p>
            <a:pPr marL="0" indent="0">
              <a:buNone/>
            </a:pPr>
            <a:endParaRPr lang="en-CA" dirty="0"/>
          </a:p>
          <a:p>
            <a:pPr marL="0" indent="0">
              <a:buNone/>
            </a:pPr>
            <a:r>
              <a:rPr lang="en-CA" dirty="0"/>
              <a:t>* This was the research she did at MCM</a:t>
            </a:r>
          </a:p>
          <a:p>
            <a:endParaRPr lang="en-US" dirty="0"/>
          </a:p>
        </p:txBody>
      </p:sp>
    </p:spTree>
    <p:extLst>
      <p:ext uri="{BB962C8B-B14F-4D97-AF65-F5344CB8AC3E}">
        <p14:creationId xmlns:p14="http://schemas.microsoft.com/office/powerpoint/2010/main" val="3676751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7B792F-EF0A-0B4B-973A-1415BF2D0745}"/>
              </a:ext>
            </a:extLst>
          </p:cNvPr>
          <p:cNvSpPr>
            <a:spLocks noGrp="1"/>
          </p:cNvSpPr>
          <p:nvPr>
            <p:ph type="title"/>
          </p:nvPr>
        </p:nvSpPr>
        <p:spPr/>
        <p:txBody>
          <a:bodyPr/>
          <a:lstStyle/>
          <a:p>
            <a:r>
              <a:rPr lang="en-US" dirty="0"/>
              <a:t>How Did it Go?</a:t>
            </a:r>
          </a:p>
        </p:txBody>
      </p:sp>
      <p:sp>
        <p:nvSpPr>
          <p:cNvPr id="3" name="Content Placeholder 2">
            <a:extLst>
              <a:ext uri="{FF2B5EF4-FFF2-40B4-BE49-F238E27FC236}">
                <a16:creationId xmlns:a16="http://schemas.microsoft.com/office/drawing/2014/main" id="{50850653-028A-1448-8F28-FBA952CBB9AF}"/>
              </a:ext>
            </a:extLst>
          </p:cNvPr>
          <p:cNvSpPr>
            <a:spLocks noGrp="1"/>
          </p:cNvSpPr>
          <p:nvPr>
            <p:ph idx="1"/>
          </p:nvPr>
        </p:nvSpPr>
        <p:spPr/>
        <p:txBody>
          <a:bodyPr/>
          <a:lstStyle/>
          <a:p>
            <a:r>
              <a:rPr lang="en-CA" dirty="0"/>
              <a:t>At least 10 interviews with staff in leadership roles. Either employed in communications or advancement departments </a:t>
            </a:r>
          </a:p>
          <a:p>
            <a:r>
              <a:rPr lang="en-CA" dirty="0"/>
              <a:t>Key stakeholders, communications were subtly tailored to them, they do seek feedback, give alumni some info first, differed opinion on influence of them, a lot of staff viewed the relationship as unique</a:t>
            </a:r>
          </a:p>
          <a:p>
            <a:pPr marL="0" indent="0">
              <a:buNone/>
            </a:pPr>
            <a:endParaRPr lang="en-CA" dirty="0"/>
          </a:p>
          <a:p>
            <a:pPr marL="0" indent="0">
              <a:buNone/>
            </a:pPr>
            <a:r>
              <a:rPr lang="en-CA" dirty="0"/>
              <a:t>* Goal of this was to get a sense on how they felt about alumni </a:t>
            </a:r>
          </a:p>
          <a:p>
            <a:endParaRPr lang="en-US" dirty="0"/>
          </a:p>
        </p:txBody>
      </p:sp>
    </p:spTree>
    <p:extLst>
      <p:ext uri="{BB962C8B-B14F-4D97-AF65-F5344CB8AC3E}">
        <p14:creationId xmlns:p14="http://schemas.microsoft.com/office/powerpoint/2010/main" val="815287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2BF52-D5F7-F846-BD8D-6A42B354FBA1}"/>
              </a:ext>
            </a:extLst>
          </p:cNvPr>
          <p:cNvSpPr>
            <a:spLocks noGrp="1"/>
          </p:cNvSpPr>
          <p:nvPr>
            <p:ph type="title"/>
          </p:nvPr>
        </p:nvSpPr>
        <p:spPr/>
        <p:txBody>
          <a:bodyPr/>
          <a:lstStyle/>
          <a:p>
            <a:r>
              <a:rPr lang="en-US" dirty="0"/>
              <a:t>Still Analyzing…</a:t>
            </a:r>
          </a:p>
        </p:txBody>
      </p:sp>
      <p:sp>
        <p:nvSpPr>
          <p:cNvPr id="3" name="Content Placeholder 2">
            <a:extLst>
              <a:ext uri="{FF2B5EF4-FFF2-40B4-BE49-F238E27FC236}">
                <a16:creationId xmlns:a16="http://schemas.microsoft.com/office/drawing/2014/main" id="{A72F47FB-9D02-C94D-BB79-039DCA53E39D}"/>
              </a:ext>
            </a:extLst>
          </p:cNvPr>
          <p:cNvSpPr>
            <a:spLocks noGrp="1"/>
          </p:cNvSpPr>
          <p:nvPr>
            <p:ph idx="1"/>
          </p:nvPr>
        </p:nvSpPr>
        <p:spPr>
          <a:xfrm>
            <a:off x="680321" y="2336872"/>
            <a:ext cx="9613861" cy="4521127"/>
          </a:xfrm>
        </p:spPr>
        <p:txBody>
          <a:bodyPr>
            <a:normAutofit fontScale="92500" lnSpcReduction="10000"/>
          </a:bodyPr>
          <a:lstStyle/>
          <a:p>
            <a:r>
              <a:rPr lang="en-CA" dirty="0"/>
              <a:t>Analyze the content that was being put out for alumni from the </a:t>
            </a:r>
            <a:r>
              <a:rPr lang="en-CA" dirty="0" err="1"/>
              <a:t>uni</a:t>
            </a:r>
            <a:r>
              <a:rPr lang="en-CA" dirty="0"/>
              <a:t> - content, tone, and terminology </a:t>
            </a:r>
          </a:p>
          <a:p>
            <a:r>
              <a:rPr lang="en-CA" dirty="0"/>
              <a:t>All alumni comms made up half of the overall comms, they were more engaged online with things that had nothing to do with them, a lot of positive terminology</a:t>
            </a:r>
          </a:p>
          <a:p>
            <a:endParaRPr lang="en-US" dirty="0"/>
          </a:p>
          <a:p>
            <a:pPr marL="0" indent="0">
              <a:buNone/>
            </a:pPr>
            <a:r>
              <a:rPr lang="en-US" dirty="0"/>
              <a:t>Where did this lead to? </a:t>
            </a:r>
          </a:p>
          <a:p>
            <a:r>
              <a:rPr lang="en-CA" dirty="0"/>
              <a:t>The relationship seems covenantal</a:t>
            </a:r>
          </a:p>
          <a:p>
            <a:r>
              <a:rPr lang="en-CA" dirty="0"/>
              <a:t>Ambassadors (alumni seen as this)</a:t>
            </a:r>
          </a:p>
          <a:p>
            <a:r>
              <a:rPr lang="en-CA" dirty="0"/>
              <a:t>Viewed as advisors </a:t>
            </a:r>
          </a:p>
          <a:p>
            <a:r>
              <a:rPr lang="en-CA" dirty="0"/>
              <a:t>Contributors </a:t>
            </a:r>
          </a:p>
          <a:p>
            <a:r>
              <a:rPr lang="en-CA" dirty="0"/>
              <a:t>Extended family </a:t>
            </a:r>
          </a:p>
          <a:p>
            <a:pPr marL="0" indent="0">
              <a:buNone/>
            </a:pPr>
            <a:endParaRPr lang="en-US" dirty="0"/>
          </a:p>
        </p:txBody>
      </p:sp>
    </p:spTree>
    <p:extLst>
      <p:ext uri="{BB962C8B-B14F-4D97-AF65-F5344CB8AC3E}">
        <p14:creationId xmlns:p14="http://schemas.microsoft.com/office/powerpoint/2010/main" val="4275662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79DD0-008E-2E4A-A66D-B02D0AAE6A51}"/>
              </a:ext>
            </a:extLst>
          </p:cNvPr>
          <p:cNvSpPr>
            <a:spLocks noGrp="1"/>
          </p:cNvSpPr>
          <p:nvPr>
            <p:ph type="title"/>
          </p:nvPr>
        </p:nvSpPr>
        <p:spPr/>
        <p:txBody>
          <a:bodyPr/>
          <a:lstStyle/>
          <a:p>
            <a:r>
              <a:rPr lang="en-US" dirty="0"/>
              <a:t>Conclusion to the Research</a:t>
            </a:r>
          </a:p>
        </p:txBody>
      </p:sp>
      <p:sp>
        <p:nvSpPr>
          <p:cNvPr id="3" name="Content Placeholder 2">
            <a:extLst>
              <a:ext uri="{FF2B5EF4-FFF2-40B4-BE49-F238E27FC236}">
                <a16:creationId xmlns:a16="http://schemas.microsoft.com/office/drawing/2014/main" id="{D0A1D77E-C6E0-CD4F-A85C-578931A6B1CD}"/>
              </a:ext>
            </a:extLst>
          </p:cNvPr>
          <p:cNvSpPr>
            <a:spLocks noGrp="1"/>
          </p:cNvSpPr>
          <p:nvPr>
            <p:ph idx="1"/>
          </p:nvPr>
        </p:nvSpPr>
        <p:spPr>
          <a:xfrm>
            <a:off x="680321" y="2336873"/>
            <a:ext cx="9613861" cy="4339972"/>
          </a:xfrm>
        </p:spPr>
        <p:txBody>
          <a:bodyPr>
            <a:normAutofit/>
          </a:bodyPr>
          <a:lstStyle/>
          <a:p>
            <a:r>
              <a:rPr lang="en-CA" dirty="0"/>
              <a:t>Alumni is and internal and external stakeholder </a:t>
            </a:r>
          </a:p>
          <a:p>
            <a:pPr marL="0" indent="0">
              <a:buNone/>
            </a:pPr>
            <a:endParaRPr lang="en-CA" dirty="0"/>
          </a:p>
          <a:p>
            <a:r>
              <a:rPr lang="en-CA" dirty="0"/>
              <a:t>Expectations placed on them as well to engage, support, </a:t>
            </a:r>
            <a:r>
              <a:rPr lang="en-CA" dirty="0" err="1"/>
              <a:t>etc</a:t>
            </a:r>
            <a:endParaRPr lang="en-CA" dirty="0"/>
          </a:p>
          <a:p>
            <a:pPr marL="0" indent="0">
              <a:buNone/>
            </a:pPr>
            <a:endParaRPr lang="en-CA" dirty="0"/>
          </a:p>
          <a:p>
            <a:r>
              <a:rPr lang="en-CA" dirty="0"/>
              <a:t>Communications varied to alumni audience (there was a level of familiarity in some cases, themes of unity and pride, active 2way comms, and possibilities for content co-creation)</a:t>
            </a:r>
          </a:p>
          <a:p>
            <a:pPr marL="0" indent="0">
              <a:buNone/>
            </a:pPr>
            <a:endParaRPr lang="en-CA" dirty="0"/>
          </a:p>
          <a:p>
            <a:r>
              <a:rPr lang="en-CA" dirty="0"/>
              <a:t>Internal communications and PR in alumni communications which means the continuum can work</a:t>
            </a:r>
          </a:p>
          <a:p>
            <a:pPr marL="0" indent="0">
              <a:buNone/>
            </a:pPr>
            <a:endParaRPr lang="en-US" dirty="0"/>
          </a:p>
        </p:txBody>
      </p:sp>
    </p:spTree>
    <p:extLst>
      <p:ext uri="{BB962C8B-B14F-4D97-AF65-F5344CB8AC3E}">
        <p14:creationId xmlns:p14="http://schemas.microsoft.com/office/powerpoint/2010/main" val="15703506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00533-C287-5F46-9E45-2FB6DD1E1B93}"/>
              </a:ext>
            </a:extLst>
          </p:cNvPr>
          <p:cNvSpPr>
            <a:spLocks noGrp="1"/>
          </p:cNvSpPr>
          <p:nvPr>
            <p:ph type="title"/>
          </p:nvPr>
        </p:nvSpPr>
        <p:spPr/>
        <p:txBody>
          <a:bodyPr/>
          <a:lstStyle/>
          <a:p>
            <a:r>
              <a:rPr lang="en-US" dirty="0"/>
              <a:t>My Questions To You</a:t>
            </a:r>
          </a:p>
        </p:txBody>
      </p:sp>
      <p:sp>
        <p:nvSpPr>
          <p:cNvPr id="3" name="Content Placeholder 2">
            <a:extLst>
              <a:ext uri="{FF2B5EF4-FFF2-40B4-BE49-F238E27FC236}">
                <a16:creationId xmlns:a16="http://schemas.microsoft.com/office/drawing/2014/main" id="{D3535E41-6CDA-C641-B604-6CCDCF4DDD35}"/>
              </a:ext>
            </a:extLst>
          </p:cNvPr>
          <p:cNvSpPr>
            <a:spLocks noGrp="1"/>
          </p:cNvSpPr>
          <p:nvPr>
            <p:ph idx="1"/>
          </p:nvPr>
        </p:nvSpPr>
        <p:spPr/>
        <p:txBody>
          <a:bodyPr/>
          <a:lstStyle/>
          <a:p>
            <a:pPr marL="457200" indent="-457200">
              <a:buFont typeface="+mj-lt"/>
              <a:buAutoNum type="arabicPeriod"/>
            </a:pPr>
            <a:r>
              <a:rPr lang="en-CA" dirty="0"/>
              <a:t>As upcoming alumni how would you like to see the college communicate with you? </a:t>
            </a:r>
          </a:p>
          <a:p>
            <a:pPr marL="457200" indent="-457200">
              <a:buFont typeface="+mj-lt"/>
              <a:buAutoNum type="arabicPeriod"/>
            </a:pPr>
            <a:endParaRPr lang="en-CA" dirty="0"/>
          </a:p>
          <a:p>
            <a:pPr marL="457200" indent="-457200">
              <a:buFont typeface="+mj-lt"/>
              <a:buAutoNum type="arabicPeriod"/>
            </a:pPr>
            <a:r>
              <a:rPr lang="en-CA" dirty="0"/>
              <a:t>Do you think this ideology is realistic if you were to be on the reaching end? </a:t>
            </a:r>
          </a:p>
          <a:p>
            <a:pPr marL="457200" indent="-457200">
              <a:buFont typeface="+mj-lt"/>
              <a:buAutoNum type="arabicPeriod"/>
            </a:pPr>
            <a:endParaRPr lang="en-CA" dirty="0"/>
          </a:p>
          <a:p>
            <a:pPr marL="457200" indent="-457200">
              <a:buFont typeface="+mj-lt"/>
              <a:buAutoNum type="arabicPeriod"/>
            </a:pPr>
            <a:r>
              <a:rPr lang="en-CA" dirty="0"/>
              <a:t>What potential issues do you see arising from a set up such as this one?</a:t>
            </a:r>
          </a:p>
          <a:p>
            <a:pPr marL="0" indent="0">
              <a:buNone/>
            </a:pPr>
            <a:endParaRPr lang="en-US" dirty="0"/>
          </a:p>
        </p:txBody>
      </p:sp>
    </p:spTree>
    <p:extLst>
      <p:ext uri="{BB962C8B-B14F-4D97-AF65-F5344CB8AC3E}">
        <p14:creationId xmlns:p14="http://schemas.microsoft.com/office/powerpoint/2010/main" val="4100143472"/>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otalTime>8</TotalTime>
  <Words>629</Words>
  <Application>Microsoft Macintosh PowerPoint</Application>
  <PresentationFormat>Widescreen</PresentationFormat>
  <Paragraphs>77</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Trebuchet MS</vt:lpstr>
      <vt:lpstr>Berlin</vt:lpstr>
      <vt:lpstr>Value of Internal Communications in the Workplace </vt:lpstr>
      <vt:lpstr>Intro to the Webinar</vt:lpstr>
      <vt:lpstr>Time For An Activity!</vt:lpstr>
      <vt:lpstr>What’s Shifting?</vt:lpstr>
      <vt:lpstr>So what’s the Theory?</vt:lpstr>
      <vt:lpstr>How Did it Go?</vt:lpstr>
      <vt:lpstr>Still Analyzing…</vt:lpstr>
      <vt:lpstr>Conclusion to the Research</vt:lpstr>
      <vt:lpstr>My Questions To You</vt:lpstr>
      <vt:lpstr>How Do I get What I Want?</vt:lpstr>
      <vt:lpstr>The Big PR Theory Continued</vt:lpstr>
      <vt:lpstr>Thanks for Listening!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Internal Communications </dc:title>
  <dc:creator>A.S. Hastings</dc:creator>
  <cp:lastModifiedBy>A.S. Hastings</cp:lastModifiedBy>
  <cp:revision>4</cp:revision>
  <dcterms:created xsi:type="dcterms:W3CDTF">2020-03-04T10:27:05Z</dcterms:created>
  <dcterms:modified xsi:type="dcterms:W3CDTF">2020-03-04T14:55:03Z</dcterms:modified>
</cp:coreProperties>
</file>